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5"/>
  </p:notesMasterIdLst>
  <p:sldIdLst>
    <p:sldId id="272" r:id="rId2"/>
    <p:sldId id="284" r:id="rId3"/>
    <p:sldId id="266" r:id="rId4"/>
    <p:sldId id="300" r:id="rId5"/>
    <p:sldId id="285" r:id="rId6"/>
    <p:sldId id="286" r:id="rId7"/>
    <p:sldId id="287" r:id="rId8"/>
    <p:sldId id="301" r:id="rId9"/>
    <p:sldId id="302" r:id="rId10"/>
    <p:sldId id="289" r:id="rId11"/>
    <p:sldId id="293" r:id="rId12"/>
    <p:sldId id="299" r:id="rId13"/>
    <p:sldId id="296" r:id="rId1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191A617-A496-4E83-BC98-2F64B743462B}">
          <p14:sldIdLst>
            <p14:sldId id="272"/>
            <p14:sldId id="284"/>
            <p14:sldId id="266"/>
            <p14:sldId id="300"/>
            <p14:sldId id="285"/>
            <p14:sldId id="286"/>
            <p14:sldId id="287"/>
            <p14:sldId id="301"/>
            <p14:sldId id="302"/>
            <p14:sldId id="289"/>
            <p14:sldId id="293"/>
            <p14:sldId id="299"/>
            <p14:sldId id="29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59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71157-A963-409B-A51E-B6D0119D1C20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E9D6E-010A-4B18-A57E-66B0D7A1B2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707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E9D6E-010A-4B18-A57E-66B0D7A1B2C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685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E9D6E-010A-4B18-A57E-66B0D7A1B2C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115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E9D6E-010A-4B18-A57E-66B0D7A1B2C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115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27DA-5C20-4AB2-960E-2ECE9FAF1A5C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CF03-EEE5-4F91-8F0B-0DF95D2F3F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27DA-5C20-4AB2-960E-2ECE9FAF1A5C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CF03-EEE5-4F91-8F0B-0DF95D2F3F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27DA-5C20-4AB2-960E-2ECE9FAF1A5C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CF03-EEE5-4F91-8F0B-0DF95D2F3F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27DA-5C20-4AB2-960E-2ECE9FAF1A5C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CF03-EEE5-4F91-8F0B-0DF95D2F3F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27DA-5C20-4AB2-960E-2ECE9FAF1A5C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CF03-EEE5-4F91-8F0B-0DF95D2F3F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27DA-5C20-4AB2-960E-2ECE9FAF1A5C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CF03-EEE5-4F91-8F0B-0DF95D2F3F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27DA-5C20-4AB2-960E-2ECE9FAF1A5C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CF03-EEE5-4F91-8F0B-0DF95D2F3F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27DA-5C20-4AB2-960E-2ECE9FAF1A5C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CF03-EEE5-4F91-8F0B-0DF95D2F3F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27DA-5C20-4AB2-960E-2ECE9FAF1A5C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CF03-EEE5-4F91-8F0B-0DF95D2F3F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27DA-5C20-4AB2-960E-2ECE9FAF1A5C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CF03-EEE5-4F91-8F0B-0DF95D2F3F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27DA-5C20-4AB2-960E-2ECE9FAF1A5C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CF03-EEE5-4F91-8F0B-0DF95D2F3F6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DB127DA-5C20-4AB2-960E-2ECE9FAF1A5C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BF3CF03-EEE5-4F91-8F0B-0DF95D2F3F6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3300" y="1803632"/>
            <a:ext cx="9454392" cy="2762559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accent1"/>
                </a:solidFill>
              </a:rPr>
              <a:t>Перечь нормативных правовых актов, устанавливающих обязательные требования для дошкольных образовательных организаций, оценка соблюдения которых будет осуществляться в рамках контрольно-надзорных мероприятий с 1 января 2021 года</a:t>
            </a:r>
            <a:endParaRPr lang="ru-RU" sz="2400" dirty="0">
              <a:solidFill>
                <a:schemeClr val="accent1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987660" y="378675"/>
            <a:ext cx="8372807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МИНИСТЕРСТВО ОБРАЗОВАНИЯ РЕСПУБЛИКИ МОРДОВИЯ</a:t>
            </a:r>
            <a:endParaRPr lang="ru-RU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0533" y="6189574"/>
            <a:ext cx="1567059" cy="41407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5486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28506" y="478172"/>
            <a:ext cx="1101698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 от 16.09.2020 № 500 «Об утверждении примерной формы договора об образовании по дополнительным общеобразовательным программам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» (вступает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силу с даты вступления 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силу совместного приказа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Министерства просвещения РФ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Министерства образования и науки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России «О признании утратившим силу приказа Министерства образования и науки Российской Федерации от 25 октября 2013 г. № 1185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«Об утверждении примерной формы договора об образовании на обучение по дополнительным образовательным программам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») (далее - Приказ)</a:t>
            </a:r>
            <a:endParaRPr lang="ru-RU" sz="1600" b="1" dirty="0">
              <a:solidFill>
                <a:schemeClr val="bg2">
                  <a:shade val="2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18398" y="2618170"/>
            <a:ext cx="5323234" cy="31794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Утверждена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примерная форма договора об образовании по дополнительным общеобразовательным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программам (далее – далее  Договор):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устанавливаются права и обязанности Сторон, порядок и условия оплаты, основания изменения и расторжения Договора;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согласно Договору, Исполнитель обязуется предоставить, 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Обучающийся/Заказчик обязуется оплатить образовательную услугу по обучению в рамках дополнительной общеобразовательной программы в соответствии с учебными планами, в том числе индивидуальными, и образовательными программами Исполнителя.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291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64360" y="478172"/>
            <a:ext cx="849804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Постановление Правительства РФ от 11.07.2020 № 1038 «О внесении изменений в Правила размещения на официальном сайте образовательной организации в информационно-телекоммуникационной сети «Интернет» и обновления информации об образовательной организации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1600" b="1" dirty="0">
              <a:solidFill>
                <a:schemeClr val="bg2">
                  <a:shade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22121" y="1971413"/>
            <a:ext cx="4899171" cy="33807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НОВОВВЕДЕНИЯ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Расширяется перечень информации, размещаемой образовательной организацией на официальном сайте.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857936" y="1971412"/>
            <a:ext cx="5664805" cy="33807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ДОУ необходимо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ривести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соответствии с Правилами информацию, размещаемую на официальном сайте в информационно-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телекоммуникацинной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сети «Интернет»!</a:t>
            </a:r>
          </a:p>
          <a:p>
            <a:pPr algn="just"/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504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56345" y="478171"/>
            <a:ext cx="103604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Приказ Федеральной службы по надзору в сфере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образования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 науки от 14.08.2020 № 831 «Об утверждении Требований к структуре официального сайта образовательной организации в информационно-телекоммуникационной сети «Интернет» и формату представления информации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16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3673" y="1249961"/>
            <a:ext cx="7776595" cy="52934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  <a:defRPr/>
            </a:pPr>
            <a:endParaRPr lang="ru-RU" altLang="ru-RU" sz="1200" b="1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defRPr/>
            </a:pPr>
            <a:endParaRPr lang="ru-RU" altLang="ru-RU" sz="1200" b="1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ct val="0"/>
              </a:spcBef>
              <a:buSzPct val="100000"/>
              <a:buFont typeface="+mj-lt"/>
              <a:buAutoNum type="arabicPeriod"/>
              <a:defRPr/>
            </a:pPr>
            <a:r>
              <a:rPr lang="ru-RU" altLang="ru-RU" sz="13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раздел «Сведения об образовательной организации» </a:t>
            </a:r>
            <a:r>
              <a:rPr lang="ru-RU" altLang="ru-RU" sz="13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создать два </a:t>
            </a:r>
            <a:r>
              <a:rPr lang="ru-RU" altLang="ru-RU" sz="13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новых подраздела: </a:t>
            </a:r>
          </a:p>
          <a:p>
            <a:pPr algn="just">
              <a:lnSpc>
                <a:spcPct val="110000"/>
              </a:lnSpc>
              <a:spcBef>
                <a:spcPct val="0"/>
              </a:spcBef>
              <a:buSzPct val="100000"/>
              <a:defRPr/>
            </a:pPr>
            <a:r>
              <a:rPr lang="ru-RU" alt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«Доступная среда» (должен содержать информацию о специальных условиях обучения инвалидов и лиц с ОВЗ);</a:t>
            </a:r>
          </a:p>
          <a:p>
            <a:pPr algn="just">
              <a:lnSpc>
                <a:spcPct val="110000"/>
              </a:lnSpc>
              <a:spcBef>
                <a:spcPct val="0"/>
              </a:spcBef>
              <a:buSzPct val="100000"/>
              <a:defRPr/>
            </a:pPr>
            <a:r>
              <a:rPr lang="ru-RU" alt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«Международное сотрудничество» </a:t>
            </a:r>
            <a:r>
              <a:rPr lang="ru-RU" altLang="ru-RU" sz="13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(при наличии).</a:t>
            </a:r>
            <a:endParaRPr lang="ru-RU" altLang="ru-RU" sz="13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ct val="0"/>
              </a:spcBef>
              <a:buSzPct val="100000"/>
              <a:defRPr/>
            </a:pPr>
            <a:r>
              <a:rPr lang="ru-RU" alt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Информацию о лицензию на осуществление образовательной деятельности из подраздела «Документы» переместить в подраздел «Образование».</a:t>
            </a:r>
          </a:p>
          <a:p>
            <a:pPr algn="just">
              <a:lnSpc>
                <a:spcPct val="110000"/>
              </a:lnSpc>
              <a:spcBef>
                <a:spcPct val="0"/>
              </a:spcBef>
              <a:buSzPct val="100000"/>
              <a:defRPr/>
            </a:pPr>
            <a:r>
              <a:rPr lang="ru-RU" alt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Подраздел «Стипендии и меры поддержки обучающихся» создается только в случае предоставления стипендий и иных мер социальной поддержки (воспитанникам).</a:t>
            </a:r>
            <a:endParaRPr lang="ru-RU" altLang="ru-RU" sz="13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ct val="0"/>
              </a:spcBef>
              <a:buSzPct val="100000"/>
              <a:buFont typeface="+mj-lt"/>
              <a:buAutoNum type="arabicPeriod" startAt="3"/>
              <a:defRPr/>
            </a:pPr>
            <a:r>
              <a:rPr lang="ru-RU" altLang="ru-RU" sz="13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Сайт должен иметь версию для слабовидящих (для инвалидов и лиц с ограниченными возможностями здоровья по зрению)!</a:t>
            </a:r>
          </a:p>
          <a:p>
            <a:pPr algn="just">
              <a:lnSpc>
                <a:spcPct val="110000"/>
              </a:lnSpc>
              <a:spcBef>
                <a:spcPct val="0"/>
              </a:spcBef>
              <a:buSzPct val="100000"/>
              <a:buFont typeface="+mj-lt"/>
              <a:buAutoNum type="arabicPeriod" startAt="3"/>
              <a:defRPr/>
            </a:pPr>
            <a:r>
              <a:rPr lang="ru-RU" altLang="ru-RU" sz="13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размещении информации на сайте в виде файлов к ним устанавливаются следующие требования</a:t>
            </a:r>
            <a:r>
              <a:rPr lang="ru-RU" alt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ru-RU" altLang="ru-RU" sz="13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ct val="0"/>
              </a:spcBef>
              <a:buSzPct val="100000"/>
              <a:defRPr/>
            </a:pPr>
            <a:r>
              <a:rPr lang="ru-RU" altLang="ru-RU" sz="13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1)обеспечение </a:t>
            </a:r>
            <a:r>
              <a:rPr lang="ru-RU" alt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возможности поиска и копирования фрагментов текста средствами веб-обозревателя («гипертекстовый формат</a:t>
            </a:r>
            <a:r>
              <a:rPr lang="ru-RU" altLang="ru-RU" sz="13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»);</a:t>
            </a:r>
          </a:p>
          <a:p>
            <a:pPr algn="just">
              <a:lnSpc>
                <a:spcPct val="110000"/>
              </a:lnSpc>
              <a:spcBef>
                <a:spcPct val="0"/>
              </a:spcBef>
              <a:buSzPct val="100000"/>
              <a:defRPr/>
            </a:pPr>
            <a:r>
              <a:rPr lang="ru-RU" altLang="ru-RU" sz="13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2)обеспечение </a:t>
            </a:r>
            <a:r>
              <a:rPr lang="ru-RU" alt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возможности их сохранения на технических средствах пользователей и допускающем после сохранения возможность поиска и копирования произвольного фрагмента текста средствами соответствующей программы для просмотра («документ в электронной форме»).</a:t>
            </a:r>
          </a:p>
          <a:p>
            <a:pPr algn="just">
              <a:lnSpc>
                <a:spcPct val="110000"/>
              </a:lnSpc>
              <a:spcBef>
                <a:spcPct val="0"/>
              </a:spcBef>
              <a:buSzPct val="100000"/>
              <a:buFont typeface="+mj-lt"/>
              <a:buAutoNum type="arabicPeriod" startAt="3"/>
              <a:defRPr/>
            </a:pPr>
            <a:r>
              <a:rPr lang="ru-RU" altLang="ru-RU" sz="13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Электронные документы, подписанные электронной подписью, должны соответствовать условиям статьи 6 Федерального закона от 6 апреля 2011 г. № 63-ФЗ «Об электронной подписи» для их признания равнозначными документам на бумажном носителе, подписанным собственноручной подписью.</a:t>
            </a:r>
          </a:p>
          <a:p>
            <a:pPr algn="ctr">
              <a:spcBef>
                <a:spcPct val="0"/>
              </a:spcBef>
              <a:defRPr/>
            </a:pPr>
            <a:endParaRPr lang="ru-RU" altLang="ru-RU" sz="1200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414157" y="1744912"/>
            <a:ext cx="3095538" cy="39260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Настоящий приказ вступает в силу с 1 января 2021 года и действует по 31 декабря 2026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</a:p>
          <a:p>
            <a:pPr algn="just"/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Руководителям ДОУ привести в соответствии с Требованиями структуру официального сайта в информационно-телекоммуникационной сети «Интернет» .</a:t>
            </a:r>
          </a:p>
          <a:p>
            <a:pPr algn="just"/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699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8624" y="478172"/>
            <a:ext cx="101171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Распоряжение Министерства просвещения Российской Федерации 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от 06.08.2020 № Р-75 «Об утверждении примерного Положения об оказании логопедической помощи в организациях, осуществляющих образовательную деятельность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» (далее - Положение)</a:t>
            </a:r>
            <a:endParaRPr lang="ru-RU" sz="1600" b="1" dirty="0">
              <a:solidFill>
                <a:schemeClr val="bg2">
                  <a:shade val="2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29842" y="1375793"/>
            <a:ext cx="5494789" cy="48907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НОВОВВЕДЕНИЯ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SzPct val="100000"/>
              <a:buFont typeface="+mj-lt"/>
              <a:buAutoNum type="arabicPeriod"/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Определены задачи организации по оказанию логопедической помощи. В их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числе:</a:t>
            </a:r>
          </a:p>
          <a:p>
            <a:pPr marL="228600" indent="-228600" algn="just">
              <a:lnSpc>
                <a:spcPct val="107000"/>
              </a:lnSpc>
              <a:spcAft>
                <a:spcPts val="800"/>
              </a:spcAft>
              <a:buSzPct val="100000"/>
              <a:buAutoNum type="arabicParenR"/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проведение логопедической диагностики с целью своевременного выявления и последующей коррекции речевых нарушений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обучающихся;</a:t>
            </a:r>
          </a:p>
          <a:p>
            <a:pPr marL="228600" indent="-228600" algn="just">
              <a:lnSpc>
                <a:spcPct val="107000"/>
              </a:lnSpc>
              <a:spcAft>
                <a:spcPts val="800"/>
              </a:spcAft>
              <a:buSzPct val="100000"/>
              <a:buAutoNum type="arabicParenR"/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проведения логопедических занятий с обучающимися с выявленными нарушениями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речи;</a:t>
            </a:r>
          </a:p>
          <a:p>
            <a:pPr marL="228600" indent="-228600" algn="just">
              <a:lnSpc>
                <a:spcPct val="107000"/>
              </a:lnSpc>
              <a:spcAft>
                <a:spcPts val="800"/>
              </a:spcAft>
              <a:buSzPct val="100000"/>
              <a:buAutoNum type="arabicParenR"/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пропедевтической логопедической работы с обучающимися по предупреждению возникновения возможных нарушений в развитии речи, включая разработку конкретных рекомендаций обучающимся, их родителям (законным представителям), педагогическим работникам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21524" y="1736522"/>
            <a:ext cx="5255283" cy="4085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Руководителям ДОУ:</a:t>
            </a:r>
          </a:p>
          <a:p>
            <a:pPr marL="342900" indent="-342900" algn="just">
              <a:buAutoNum type="arabicParenR"/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разработать и утвердить локальный нормативный акт ДОУ, регулирующий вопросы оказания логопедической помощи: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штатных единиц учителей-логопедов;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и формы деятельности логопеда по оказанию помощи детям, испытывающим трудности в освоении образовательной программы;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к структуре программы психолого-педагогического сопровождения;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к структуре и ведению документации логопеда, срок и порядок хранения документов</a:t>
            </a:r>
          </a:p>
          <a:p>
            <a:pPr algn="just">
              <a:defRPr/>
            </a:pP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организации работы по обеспечению оказания логопедической помощи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воспитанникам в ДОУ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руководствоваться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указанным Положением!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078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0176" y="115449"/>
            <a:ext cx="10737909" cy="1227169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		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64733" y="696287"/>
            <a:ext cx="104862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Перечь нормативных правовых актов, устанавливающих обязательные требования для дошкольных образовательных организаций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8231" y="1342618"/>
            <a:ext cx="10712741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закон от 29.12.2012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№ 273-ФЗ «Об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образовании в Российской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Федерации»;</a:t>
            </a:r>
          </a:p>
          <a:p>
            <a:pPr marL="342900" indent="-342900" algn="just">
              <a:buFontTx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Министерства просвещения Российской Федерации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15.05.2020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№ 236 «Об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утверждении Порядка приема на обучение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образовательным программам дошкольного образования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marL="342900" indent="-342900" algn="just">
              <a:buFontTx/>
              <a:buAutoNum type="arabicPeriod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Федерации от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31.07.2020 № 373 «Об утверждении Порядка организации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осуществления образовательной деятельности по основным общеобразовательным программам - образовательным программам дошкольного образования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marL="342900" indent="-342900" algn="just">
              <a:buFontTx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России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№ 882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Министерства просвещения Российской Федерации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391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 05.08.2020 «Об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организации и осуществлении образовательной деятельности при сетевой форме реализации образовательных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программ»;</a:t>
            </a:r>
          </a:p>
          <a:p>
            <a:pPr marL="342900" indent="-342900" algn="just">
              <a:buFontTx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Правительства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Российской Федерации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от 15.09.2020 № 1441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 утверждении Правил оказания платных образовательных услуг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marL="342900" indent="-342900" algn="just">
              <a:buFontTx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Министерства просвещения Российской Федерации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16.09.2020 № 500 «Об утверждении примерной формы договора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 образовании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 дополнительным общеобразовательным программам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marL="342900" indent="-342900" algn="just">
              <a:buFontTx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Правительства Российской Федерации от 11.07.2020 № 1038 «О внесении изменений в Правила размещения на официальном сайте образовательной организации в информационно-телекоммуникационной сети «Интернет» и обновления информации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образовательной организации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marL="342900" indent="-342900" algn="just">
              <a:buFontTx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Федеральной службы по надзору в сфере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образования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 науки от 14.08.2020 № 831 «Об утверждении Требований к структуре официального сайта образовательной организации в информационно-телекоммуникационной сети «Интернет» и формату представления информации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marL="342900" indent="-342900" algn="just">
              <a:buFontTx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Распоряжение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Министерства просвещения Российской Федерации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06.08.2020 № Р-75 «Об утверждении примерного Положения об оказании логопедической помощи в организациях, осуществляющих образовательную деятельность».</a:t>
            </a:r>
          </a:p>
        </p:txBody>
      </p:sp>
    </p:spTree>
    <p:extLst>
      <p:ext uri="{BB962C8B-B14F-4D97-AF65-F5344CB8AC3E}">
        <p14:creationId xmlns:p14="http://schemas.microsoft.com/office/powerpoint/2010/main" val="1222503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31178" y="327396"/>
            <a:ext cx="1039396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Федеральный закон от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29.12.2012 № 273 -ФЗ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ред. от 31.07.2020) «Об образовании в Российской Федерации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 (далее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- Федеральный закон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273 -ФЗ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Министерства просвещения Российской Федерации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от 18.09.2020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508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«Об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утверждении Порядка допуска лиц, обучающихся по образовательным программам высшего образования, к занятию педагогической деятельностью по общеобразовательным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программам» (вступил в силу с 12.10.2020 )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2396" y="1560352"/>
            <a:ext cx="5670957" cy="43790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endParaRPr lang="ru-RU" altLang="ru-RU" sz="1200" b="1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endParaRPr lang="ru-RU" altLang="ru-RU" sz="1200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endParaRPr lang="ru-RU" altLang="ru-RU" sz="1200" b="1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endParaRPr lang="ru-RU" altLang="ru-RU" sz="1200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endParaRPr lang="ru-RU" altLang="ru-RU" sz="1200" b="1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endParaRPr lang="ru-RU" altLang="ru-RU" sz="1200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endParaRPr lang="ru-RU" altLang="ru-RU" sz="1200" b="1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endParaRPr lang="ru-RU" altLang="ru-RU" sz="1200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endParaRPr lang="ru-RU" altLang="ru-RU" sz="1200" b="1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endParaRPr lang="ru-RU" altLang="ru-RU" sz="1200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endParaRPr lang="ru-RU" altLang="ru-RU" sz="1200" b="1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endParaRPr lang="ru-RU" altLang="ru-RU" sz="1200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endParaRPr lang="ru-RU" altLang="ru-RU" sz="1200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alt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</a:t>
            </a:r>
            <a:r>
              <a:rPr lang="ru-RU" altLang="ru-RU" sz="1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НОВОВВЕДЕНИЯ</a:t>
            </a:r>
            <a:r>
              <a:rPr lang="ru-RU" alt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SzPct val="100000"/>
              <a:buFont typeface="+mj-lt"/>
              <a:buAutoNum type="arabicPeriod"/>
              <a:defRPr/>
            </a:pPr>
            <a:r>
              <a:rPr lang="ru-RU" altLang="ru-RU" sz="1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Определены правила допуска лиц, обучающихся по образовательным программам высшего </a:t>
            </a:r>
            <a:r>
              <a:rPr lang="ru-RU" alt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образования, </a:t>
            </a:r>
            <a:r>
              <a:rPr lang="ru-RU" altLang="ru-RU" sz="1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занятию педагогической деятельностью по общеобразовательным программам.</a:t>
            </a:r>
            <a:endParaRPr lang="ru-RU" altLang="ru-RU" sz="12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SzPct val="100000"/>
              <a:buFont typeface="+mj-lt"/>
              <a:buAutoNum type="arabicPeriod"/>
              <a:defRPr/>
            </a:pPr>
            <a:r>
              <a:rPr lang="ru-RU" alt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Обучающийся при наличии в организации, осуществляющей образовательную деятельность по основным и (или) дополнительным общеобразовательным программам, потребности в педагогических работниках представляет работодателю необходимые документы. Работодатель проверяет документы, представленные обучающимся, на предмет отсутствия ограничений к занятию педагогической деятельностью. В случае представления обучающимся неполного комплекта документов, или выявления у обучающегося ограничений к занятию педагогической деятельностью, работодатель возвращает представленные документы обучающемуся с указанием причин возврата.</a:t>
            </a:r>
            <a:endParaRPr lang="ru-RU" altLang="ru-RU" sz="1200" dirty="0">
              <a:solidFill>
                <a:schemeClr val="tx1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SzPct val="100000"/>
              <a:buFont typeface="+mj-lt"/>
              <a:buAutoNum type="arabicPeriod"/>
              <a:defRPr/>
            </a:pPr>
            <a:r>
              <a:rPr lang="ru-RU" alt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 допуске обучающегося к педагогической деятельности принимается работодателем по результатам проведенного с ним собеседования. В случае принятия решения о допуске обучающегося к педагогической деятельности работодатель заключает с ним трудовой договор в соответствии с Трудовым кодексом Российской Федерации.</a:t>
            </a:r>
            <a:endParaRPr lang="ru-RU" altLang="ru-RU" sz="1200" dirty="0">
              <a:solidFill>
                <a:schemeClr val="tx1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endParaRPr lang="ru-RU" altLang="ru-RU" sz="1200" b="1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endParaRPr lang="ru-RU" altLang="ru-RU" sz="1200" b="1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endParaRPr lang="ru-RU" altLang="ru-RU" sz="1200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endParaRPr lang="ru-RU" altLang="ru-RU" sz="1200" b="1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endParaRPr lang="ru-RU" altLang="ru-RU" sz="1200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endParaRPr lang="ru-RU" altLang="ru-RU" sz="1200" b="1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endParaRPr lang="ru-RU" altLang="ru-RU" sz="1200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endParaRPr lang="ru-RU" altLang="ru-RU" sz="1200" b="1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endParaRPr lang="ru-RU" altLang="ru-RU" sz="1200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endParaRPr lang="ru-RU" altLang="ru-RU" sz="1200" b="1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endParaRPr lang="ru-RU" altLang="ru-RU" sz="1200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endParaRPr lang="ru-RU" altLang="ru-RU" sz="1200" b="1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endParaRPr lang="ru-RU" altLang="ru-RU" sz="1200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84690" y="1627464"/>
            <a:ext cx="5217952" cy="41357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800"/>
              </a:spcAft>
              <a:buSzPct val="100000"/>
              <a:defRPr/>
            </a:pPr>
            <a:r>
              <a:rPr lang="ru-RU" alt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Порядком допуска лиц лицо, обучающееся по образовательным программам высшего образования, для допуска к занятию педагогической деятельностью по общеобразовательным программам, представляет  руководителю образовательной организации (работодателю</a:t>
            </a:r>
            <a:r>
              <a:rPr lang="ru-RU" alt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ru-RU" alt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SzPct val="100000"/>
              <a:buAutoNum type="arabicParenR"/>
              <a:defRPr/>
            </a:pPr>
            <a:r>
              <a:rPr lang="ru-RU" alt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  <a:r>
              <a:rPr lang="ru-RU" alt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предусмотренные статьей 65 Трудового кодекса Российской Федерации, за исключением документов об образования и о </a:t>
            </a:r>
            <a:r>
              <a:rPr lang="ru-RU" alt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квалификации;</a:t>
            </a:r>
            <a:endParaRPr lang="ru-RU" alt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SzPct val="100000"/>
              <a:buAutoNum type="arabicParenR"/>
              <a:defRPr/>
            </a:pPr>
            <a:r>
              <a:rPr lang="ru-RU" alt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характеристику</a:t>
            </a:r>
            <a:r>
              <a:rPr lang="ru-RU" alt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выданную организацией, осуществляющей образовательную деятельность, в которой он </a:t>
            </a:r>
            <a:r>
              <a:rPr lang="ru-RU" alt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обучается;</a:t>
            </a:r>
            <a:endParaRPr lang="ru-RU" alt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SzPct val="100000"/>
              <a:buAutoNum type="arabicParenR"/>
              <a:defRPr/>
            </a:pPr>
            <a:r>
              <a:rPr lang="ru-RU" alt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справку </a:t>
            </a:r>
            <a:r>
              <a:rPr lang="ru-RU" alt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периоде обучения по образцу, самостоятельно установленному организацией, осуществляющей образовательную деятельность.</a:t>
            </a:r>
          </a:p>
        </p:txBody>
      </p:sp>
    </p:spTree>
    <p:extLst>
      <p:ext uri="{BB962C8B-B14F-4D97-AF65-F5344CB8AC3E}">
        <p14:creationId xmlns:p14="http://schemas.microsoft.com/office/powerpoint/2010/main" val="3185634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31178" y="327396"/>
            <a:ext cx="10393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Федеральный закон от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29.12.2012 № 273 -ФЗ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ред. от 31.07.2020) «Об образовании в Российской Федерации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 (далее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- Федеральный закон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273 -ФЗ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Министерства просвещения Российской Федерации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от 18.09.2020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508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«Об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утверждении Порядка допуска лиц, обучающихся по образовательным программам высшего образования, к занятию педагогической деятельностью по общеобразовательным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программам» (вступил в силу с 12.10.2020 )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48625" y="1853967"/>
            <a:ext cx="10276513" cy="36492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800"/>
              </a:spcAft>
              <a:buSzPct val="100000"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Руководителям ДОУ необходимо: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SzPct val="100000"/>
              <a:buFont typeface="Trebuchet MS" pitchFamily="34" charset="0"/>
              <a:buAutoNum type="arabicPeriod"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Предусмотреть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локальных  нормативных правовых актах учреждения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процедуру приема (процедуру приема на работу </a:t>
            </a:r>
            <a:r>
              <a:rPr lang="ru-RU" alt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лиц</a:t>
            </a:r>
            <a:r>
              <a:rPr lang="ru-RU" altLang="ru-RU" sz="1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обучающихся по образовательным программам высшего образования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SzPct val="100000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проведение собеседования: сроки, лица , принимающие участие в собеседовании и т.д.;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SzPct val="100000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наличие формы уведомления. 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SzPct val="100000"/>
              <a:buFont typeface="Trebuchet MS" pitchFamily="34" charset="0"/>
              <a:buAutoNum type="arabicPeriod"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Проверить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документы, представленные обучающимся, на предмет отсутствия ограничений к занятию педагогической деятельностью, предусмотренных статьей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331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Трудового кодекса Российской Федерации.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SzPct val="100000"/>
              <a:buFont typeface="Trebuchet MS" pitchFamily="34" charset="0"/>
              <a:buAutoNum type="arabicPeriod"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Провести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собеседование с целью оценки подготовленности обучающегося к занятию педагогической деятельностью по основным или дополнительным общеобразовательным программам, а также с целью определения соответствия образовательной программы высшего образования направленности дополнительной общеобразовательной программы (в отношении обучающихся, претендующих на занятие педагогической деятельностью по дополнительным общеобразовательным программам).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SzPct val="100000"/>
              <a:buFont typeface="Trebuchet MS" pitchFamily="34" charset="0"/>
              <a:buAutoNum type="arabicPeriod"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Принять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решение о допуске обучающегося к педагогической деятельности по результатам проведенного с ним собеседования. </a:t>
            </a:r>
          </a:p>
          <a:p>
            <a:pPr algn="just">
              <a:buSzPct val="100000"/>
              <a:buFont typeface="Trebuchet MS" pitchFamily="34" charset="0"/>
              <a:buAutoNum type="arabicPeriod"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Заключить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трудовой договор в соответствии с Трудовым кодексом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3500617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3850" y="75726"/>
            <a:ext cx="92195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Министерства просвещения Российской Федерации от 15.05.2020 № 236 «Об утверждении Порядка приема на обучение  по образовательным программам дошкольного образования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» (далее -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Порядок приема на обучение  по образовательным программам дошкольного образования)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(вступил в силу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с  29.06.2020)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4006" y="1404613"/>
            <a:ext cx="5721293" cy="19509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altLang="ru-RU" sz="1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НОВОВВЕДЕНИЯ: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закреплено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 преимущественного приема детей в те дошкольные образовательные учреждения (далее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–ДОУ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где обучаются их братья или сестры. При этом дети должны проживать в одной семье и иметь общее место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жительства;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учтены нормы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Федерального закона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273-ФЗ, предусматривающие уведомление родителей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(законных представителей) о статусах обработки заявлений о приеме в детские сады и информирование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как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результатах предоставления мест, так и об итогах приема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76969" y="1484851"/>
            <a:ext cx="4991450" cy="18707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разграничены и конкретизированы порядок и способы подачи заявления для направления в ДОУ (подается учредителю) и заявления о приеме в ДОУ (подается в ДОУ).</a:t>
            </a:r>
          </a:p>
          <a:p>
            <a:pPr algn="just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Направление и прием в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ДОУ осуществляются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личному заявлению родителя (законного представителя)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ребенка.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прием в образовательную организацию осуществляется в течение всего календарного года при наличии свободных мест;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установлен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исчерпывающий перечень сведений, которые указываются родителями (законными представителями) в заявлении для направления и (или) приема ребенка.</a:t>
            </a:r>
          </a:p>
          <a:p>
            <a:pPr algn="just"/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98290" y="3414319"/>
            <a:ext cx="10368793" cy="2952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Руководителям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ДОУ необходимо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Разработать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Правила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приема в ДОУ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части, не урегулированной законодательством об образовании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Разработать  Формы: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заявления о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приеме в ДОУ;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журнала приема заявлений о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приеме;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информацию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сроках приема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заявления в ДОУ разместить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информационном стенде образовательной организации и на официальном сайте образовательной организации в информационно-телекоммуникационной сети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«Интернет»;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заключить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договор об образовании по образовательным программам дошкольного образования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родителями (законными представителями) ребенка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приема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документов;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издать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распорядительный акт о зачислении ребенка в образовательную организацию в течение трех рабочих дней после заключения договора об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образовании;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6) разместить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информационном стенде образовательной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организации распорядительный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 в трехдневный срок после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издания;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7) разместить реквизиты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распорядительного акта, наименование возрастной группы, число детей, зачисленных в указанную возрастную группу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официальном сайте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ДОУ в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сети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Интернет;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Руководителям ДОУ ранее заключенные договоры с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родителями (законными представителями) ребенка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привести в соответствии с Порядком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приема на обучение  по образовательным программам дошкольного образования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в случае необходимости.</a:t>
            </a:r>
          </a:p>
          <a:p>
            <a:pPr algn="just"/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732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99627" y="419450"/>
            <a:ext cx="99325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  от 31.07.2020 № 373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» (вступает в силу 01.01.2021)</a:t>
            </a:r>
            <a:endParaRPr lang="ru-RU" sz="1600" b="1" dirty="0">
              <a:solidFill>
                <a:schemeClr val="bg2">
                  <a:shade val="2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7897" y="1496669"/>
            <a:ext cx="5553513" cy="3310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altLang="ru-RU" sz="1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НОВОВВЕДЕНИЯ:</a:t>
            </a:r>
          </a:p>
          <a:p>
            <a:pPr marL="228600" indent="-228600" algn="just">
              <a:buFontTx/>
              <a:buAutoNum type="arabicParenR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ДОУ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может использовать сетевую форму реализации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образовательных программ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дошкольного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lang="ru-RU" sz="1200" dirty="0"/>
              <a:t>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(или)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отдельных компонентов, предусмотренных образовательными программами (в том числе различного вида и (или) направленности);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buFontTx/>
              <a:buAutoNum type="arabicParenR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Режим работы ДОУ устанавливается ее локальным нормативным актом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buAutoNum type="arabicParenR"/>
            </a:pP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buAutoNum type="arabicParenR"/>
            </a:pP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50466" y="1496669"/>
            <a:ext cx="5159229" cy="29243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Установлены особенности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организации образовательной деятельности для лиц с ограниченными возможностями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здоровья в соответствии с Порядком: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получения образования детьми с ограниченными возможностями здоровья определяются в заключении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психолого-медико-педагогической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комиссии, которое носит обязательный характер.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022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57012" y="562062"/>
            <a:ext cx="100080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России № 882, Министерства просвещения Российской Федерации № 391 </a:t>
            </a: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от 05.08.2020 «Об организации и осуществлении образовательной деятельности при сетевой форме реализации образовательных программ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 (далее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– Приказ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организации и осуществлении образовательной деятельности при сетевой форме реализации образовательных программ)</a:t>
            </a:r>
            <a:endParaRPr lang="ru-RU" sz="1400" b="1" dirty="0">
              <a:solidFill>
                <a:schemeClr val="bg2">
                  <a:shade val="2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96286" y="1518407"/>
            <a:ext cx="5436066" cy="43035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НОВОВВЕДЕНИЯ: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SzPct val="100000"/>
              <a:buFont typeface="+mj-lt"/>
              <a:buAutoNum type="arabicPeriod"/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Обучающиеся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сетевой образовательной программе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являются обучающимися базовой организации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в период реализации части сетевой образовательной программы в образовательной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организации-участнике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также обучающимися указанной организации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SzPct val="100000"/>
              <a:buFont typeface="+mj-lt"/>
              <a:buAutoNum type="arabicPeriod"/>
              <a:defRPr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период реализации части сетевой образовательной программы в образовательной организации-участнике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обучающиеся не отчисляются из базовой организации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SzPct val="100000"/>
              <a:buFont typeface="+mj-lt"/>
              <a:buAutoNum type="arabicPeriod"/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Организации-участники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вправе взимать плату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обучающихся за реализацию части сетевой образовательной программы и (или) предоставление ресурсов для ее реализации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42077" y="1635852"/>
            <a:ext cx="5211799" cy="41189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Приказом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 организации и осуществлении образовательной деятельности при сетевой форме реализации образовательных программ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утверждена примерная форма Договора </a:t>
            </a:r>
            <a:b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сетевой форме реализации образовательных программ!</a:t>
            </a:r>
          </a:p>
          <a:p>
            <a:pPr lvl="0" algn="just"/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Мероприятия, которые необходимо осуществить ДОУ:</a:t>
            </a:r>
          </a:p>
          <a:p>
            <a:pPr algn="just">
              <a:spcAft>
                <a:spcPts val="800"/>
              </a:spcAft>
              <a:buSzPct val="100000"/>
              <a:buFont typeface="Trebuchet MS" pitchFamily="34" charset="0"/>
              <a:buAutoNum type="arabicPeriod"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Внести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изменения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локальные нормативные  акты образовательной организации в части использования сетевой формы реализации образовательной программы.</a:t>
            </a:r>
          </a:p>
          <a:p>
            <a:pPr algn="just">
              <a:spcAft>
                <a:spcPts val="800"/>
              </a:spcAft>
              <a:buSzPct val="100000"/>
              <a:buFont typeface="Trebuchet MS" pitchFamily="34" charset="0"/>
              <a:buAutoNum type="arabicPeriod"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Заключить договор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сетевой форме реализации образовательной программы между  базовой организацией и организацией – участником.</a:t>
            </a:r>
          </a:p>
          <a:p>
            <a:pPr algn="just">
              <a:spcAft>
                <a:spcPts val="800"/>
              </a:spcAft>
              <a:buSzPct val="100000"/>
              <a:buFont typeface="Trebuchet MS" pitchFamily="34" charset="0"/>
              <a:buAutoNum type="arabicPeriod"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Разработать и утвердить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сетевую образовательную программу.</a:t>
            </a:r>
          </a:p>
          <a:p>
            <a:pPr algn="just">
              <a:spcAft>
                <a:spcPts val="800"/>
              </a:spcAft>
              <a:buSzPct val="100000"/>
              <a:buFont typeface="Trebuchet MS" pitchFamily="34" charset="0"/>
              <a:buAutoNum type="arabicPeriod"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Разработать и утвердить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рабочие программы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Ч. 4 Ст. 91 Федерального закона № 273-ФЗ: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приложении </a:t>
            </a:r>
            <a:b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лицензии не указываются места осуществления образовательной деятельности при использовании сетевой формы реализации образовательных программ.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349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08683" y="478172"/>
            <a:ext cx="98151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Постановление Правительства РФ от 15.09.2020 № 1441  «Об утверждении Правил оказания платных образовательных услуг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вступает в силу 1 января 2021 года и действует до 31 декабря 2026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года)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(далее - Правила)</a:t>
            </a:r>
            <a:endParaRPr lang="ru-RU" sz="1600" b="1" dirty="0">
              <a:solidFill>
                <a:schemeClr val="bg2">
                  <a:shade val="25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7895" y="1073792"/>
            <a:ext cx="10662409" cy="48068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НОВОВВЕДЕНИЯ: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SzPct val="100000"/>
              <a:defRPr/>
            </a:pP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SzPct val="100000"/>
              <a:buAutoNum type="arabicPeriod"/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Добавлены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общие положения о порядке определения стоимости платных услуг, а также уточнение условий, включаемых в договор об оказании платных образовательных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услуг;</a:t>
            </a:r>
          </a:p>
          <a:p>
            <a:pPr marL="342900" indent="-342900" algn="just">
              <a:lnSpc>
                <a:spcPct val="107000"/>
              </a:lnSpc>
              <a:buSzPct val="100000"/>
              <a:buAutoNum type="arabicPeriod"/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Установлено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что разработка порядка определения платы для физических и юридических лиц за услуги (работы), относящиеся к основным видам деятельности федерального бюджетного учреждения, оказываемые им сверх установленного государственного задания, в части предоставления платных образовательных услуг осуществляется органом, осуществляющим функции и полномочия учредителя федерального бюджетного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учреждения;</a:t>
            </a:r>
          </a:p>
          <a:p>
            <a:pPr marL="342900" indent="-342900" algn="just">
              <a:lnSpc>
                <a:spcPct val="107000"/>
              </a:lnSpc>
              <a:buSzPct val="100000"/>
              <a:buAutoNum type="arabicPeriod"/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Стоимость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платных образовательных услуг, предоставляемых организациями, осуществляющими образовательную деятельность за счет бюджетных ассигнований федерального бюджета, осуществляется указанными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организациями;</a:t>
            </a:r>
          </a:p>
          <a:p>
            <a:pPr marL="342900" indent="-342900" algn="just">
              <a:lnSpc>
                <a:spcPct val="107000"/>
              </a:lnSpc>
              <a:buSzPct val="100000"/>
              <a:buAutoNum type="arabicPeriod"/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Установлено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что отказ заказчика от предоставляемых ему исполнителем дополнительных платных образовательных услуг, не предусмотренных в ранее заключенном сторонами договором, не может быть причиной изменения объема и условий уже предоставляемых ему исполнителем образовательных услуг по ранее заключенному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договору;</a:t>
            </a:r>
          </a:p>
          <a:p>
            <a:pPr marL="342900" indent="-342900" algn="just">
              <a:lnSpc>
                <a:spcPct val="107000"/>
              </a:lnSpc>
              <a:buSzPct val="100000"/>
              <a:buAutoNum type="arabicPeriod"/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Увеличение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стоимости платных образовательных услуг после заключения договора не допускается, за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исключением</a:t>
            </a:r>
          </a:p>
          <a:p>
            <a:pPr marL="342900" indent="-342900" algn="just">
              <a:lnSpc>
                <a:spcPct val="107000"/>
              </a:lnSpc>
              <a:buSzPct val="100000"/>
              <a:buAutoNum type="arabicPeriod"/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Увеличения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стоимости с учетом уровня инфляции, предусмотренного законом о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бюджете;</a:t>
            </a:r>
          </a:p>
          <a:p>
            <a:pPr marL="342900" indent="-342900" algn="just">
              <a:lnSpc>
                <a:spcPct val="107000"/>
              </a:lnSpc>
              <a:buSzPct val="100000"/>
              <a:buAutoNum type="arabicPeriod"/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Платные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образовательные услуги не могут быть оказаны вместо образовательной деятельности, финансовое обеспечение которой осуществляется за счет бюджетных ассигнований федерального бюджета, бюджетов субъектов Российской Федерации, местных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бюджетов.</a:t>
            </a: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501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08683" y="478172"/>
            <a:ext cx="98151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Постановление Правительства РФ от 15.09.2020 № 1441  «Об утверждении Правил оказания платных образовательных услуг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вступает в силу 1 января 2021 года и действует до 31 декабря 2026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года) </a:t>
            </a:r>
          </a:p>
          <a:p>
            <a:pPr algn="ctr"/>
            <a:endParaRPr lang="ru-RU" sz="1600" b="1" dirty="0">
              <a:solidFill>
                <a:schemeClr val="bg2">
                  <a:shade val="2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36707" y="1090568"/>
            <a:ext cx="10247153" cy="51592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Мероприятия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которые необходимо осуществить ДОУ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ctr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локальный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нормативный акт организации, устанавливающий основания и порядок снижения стоимости платных образовательных услуг с учетом покрытия недостающей стоимости платных образовательных услуг за счет собственных средств организации, в том числе средств, полученных от приносящей доход деятельности, добровольных пожертвований и целевых взносов физических и (или) юридических лиц;</a:t>
            </a:r>
          </a:p>
          <a:p>
            <a:pPr algn="just"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документ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порядке оказания платных образовательных услуг, в том числе образец договора об оказании платных образовательных услуг, документ об утверждении стоимости обучения по каждой образовательной программе;</a:t>
            </a:r>
          </a:p>
          <a:p>
            <a:pPr algn="just"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документ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установлении размера платы, взимаемой с родителей (законных представителей) за присмотр и уход за детьми, осваивающими образовательные программы дошкольного образования в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организациях;</a:t>
            </a:r>
          </a:p>
          <a:p>
            <a:pPr marL="228600" indent="-228600" algn="just">
              <a:buSzPct val="100000"/>
              <a:buFont typeface="+mj-lt"/>
              <a:buAutoNum type="arabicPeriod" startAt="2"/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Разместить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официальном сайте образовательной организации информацию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о:</a:t>
            </a:r>
          </a:p>
          <a:p>
            <a:pPr marL="228600" indent="-228600" algn="just">
              <a:buSzPct val="100000"/>
              <a:buAutoNum type="arabicParenR"/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реализуемых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возмездной основе образовательных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программах;</a:t>
            </a:r>
          </a:p>
          <a:p>
            <a:pPr marL="228600" indent="-228600" algn="just">
              <a:buSzPct val="100000"/>
              <a:buAutoNum type="arabicParenR"/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численности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обучающихся по реализуемым образовательным программам за счет средств физических и (или) юридических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лиц;</a:t>
            </a:r>
          </a:p>
          <a:p>
            <a:pPr marL="228600" indent="-228600" algn="just">
              <a:buSzPct val="100000"/>
              <a:buAutoNum type="arabicParenR"/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порядке оказания платных образовательных услуг, в том числе образец договора об оказании платных образовательных услуг, документ об утверждении стоимости обучения по каждой образовательной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программе;</a:t>
            </a:r>
          </a:p>
          <a:p>
            <a:pPr marL="228600" indent="-228600" algn="just">
              <a:buSzPct val="100000"/>
              <a:buAutoNum type="arabicParenR"/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 установлении размера платы, взимаемой с родителей (законных представителей) за присмотр и уход за детьми, осваивающими образовательные программы дошкольного образования в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организациях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 algn="just">
              <a:buFont typeface="+mj-lt"/>
              <a:buAutoNum type="arabicPeriod" startAt="2"/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Довести до заказчика информацию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содержащую сведения о предоставлении платных образовательных услуг в порядке и объеме, которые предусмотрены Законом Российской Федерации «О защите прав потребителей» и Федеральным законом 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«Об образовании в Российской Федерации».</a:t>
            </a:r>
          </a:p>
          <a:p>
            <a:pPr marL="228600" indent="-228600">
              <a:buFont typeface="+mj-lt"/>
              <a:buAutoNum type="arabicPeriod" startAt="2"/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Заключить договор об оказании платных образовательных услуг.</a:t>
            </a:r>
          </a:p>
          <a:p>
            <a:pPr algn="just">
              <a:defRPr/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4894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2232</TotalTime>
  <Words>2073</Words>
  <Application>Microsoft Office PowerPoint</Application>
  <PresentationFormat>Произвольный</PresentationFormat>
  <Paragraphs>230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Презентация PowerPoint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Обеспечение условий доступности для инвалидов объектов  и предоставляемых услуг в сфере образования</dc:title>
  <dc:creator>admin</dc:creator>
  <cp:lastModifiedBy>Татьяна</cp:lastModifiedBy>
  <cp:revision>245</cp:revision>
  <cp:lastPrinted>2020-12-17T14:43:43Z</cp:lastPrinted>
  <dcterms:created xsi:type="dcterms:W3CDTF">2020-09-08T13:32:20Z</dcterms:created>
  <dcterms:modified xsi:type="dcterms:W3CDTF">2021-03-28T16:00:20Z</dcterms:modified>
</cp:coreProperties>
</file>