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3"/>
  </p:notesMasterIdLst>
  <p:sldIdLst>
    <p:sldId id="256" r:id="rId2"/>
    <p:sldId id="346" r:id="rId3"/>
    <p:sldId id="347" r:id="rId4"/>
    <p:sldId id="357" r:id="rId5"/>
    <p:sldId id="367" r:id="rId6"/>
    <p:sldId id="366" r:id="rId7"/>
    <p:sldId id="365" r:id="rId8"/>
    <p:sldId id="353" r:id="rId9"/>
    <p:sldId id="338" r:id="rId10"/>
    <p:sldId id="361" r:id="rId11"/>
    <p:sldId id="335" r:id="rId12"/>
    <p:sldId id="362" r:id="rId13"/>
    <p:sldId id="345" r:id="rId14"/>
    <p:sldId id="360" r:id="rId15"/>
    <p:sldId id="368" r:id="rId16"/>
    <p:sldId id="341" r:id="rId17"/>
    <p:sldId id="363" r:id="rId18"/>
    <p:sldId id="364" r:id="rId19"/>
    <p:sldId id="372" r:id="rId20"/>
    <p:sldId id="339" r:id="rId21"/>
    <p:sldId id="369" r:id="rId22"/>
  </p:sldIdLst>
  <p:sldSz cx="9144000" cy="6858000" type="screen4x3"/>
  <p:notesSz cx="6797675" cy="9926638"/>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00" autoAdjust="0"/>
    <p:restoredTop sz="97625" autoAdjust="0"/>
  </p:normalViewPr>
  <p:slideViewPr>
    <p:cSldViewPr>
      <p:cViewPr varScale="1">
        <p:scale>
          <a:sx n="113" d="100"/>
          <a:sy n="113"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A28F13-0D1A-4952-88E7-6A2CAF96D386}" type="doc">
      <dgm:prSet loTypeId="urn:microsoft.com/office/officeart/2005/8/layout/hProcess7" loCatId="list" qsTypeId="urn:microsoft.com/office/officeart/2005/8/quickstyle/simple1" qsCatId="simple" csTypeId="urn:microsoft.com/office/officeart/2005/8/colors/colorful1" csCatId="colorful" phldr="1"/>
      <dgm:spPr/>
      <dgm:t>
        <a:bodyPr/>
        <a:lstStyle/>
        <a:p>
          <a:endParaRPr lang="ru-RU"/>
        </a:p>
      </dgm:t>
    </dgm:pt>
    <dgm:pt modelId="{DE97A28D-9AF0-461A-BB72-114CDCAFB38A}">
      <dgm:prSet phldrT="[Текст]"/>
      <dgm:spPr/>
      <dgm:t>
        <a:bodyPr/>
        <a:lstStyle/>
        <a:p>
          <a:r>
            <a:rPr lang="ru-RU" u="sng" smtClean="0">
              <a:latin typeface="Times New Roman" panose="02020603050405020304" pitchFamily="18" charset="0"/>
              <a:cs typeface="Times New Roman" panose="02020603050405020304" pitchFamily="18" charset="0"/>
            </a:rPr>
            <a:t>Было</a:t>
          </a:r>
          <a:endParaRPr lang="ru-RU" u="sng">
            <a:latin typeface="Times New Roman" panose="02020603050405020304" pitchFamily="18" charset="0"/>
            <a:cs typeface="Times New Roman" panose="02020603050405020304" pitchFamily="18" charset="0"/>
          </a:endParaRPr>
        </a:p>
      </dgm:t>
    </dgm:pt>
    <dgm:pt modelId="{9FA23A1E-BF43-4375-A43A-99B7FB7A1BD8}" type="parTrans" cxnId="{DFC538F2-3BF6-459A-9052-90FF9D29C64F}">
      <dgm:prSet/>
      <dgm:spPr/>
      <dgm:t>
        <a:bodyPr/>
        <a:lstStyle/>
        <a:p>
          <a:endParaRPr lang="ru-RU"/>
        </a:p>
      </dgm:t>
    </dgm:pt>
    <dgm:pt modelId="{78B23074-A780-4487-89BE-5A7CA0A75FBA}" type="sibTrans" cxnId="{DFC538F2-3BF6-459A-9052-90FF9D29C64F}">
      <dgm:prSet/>
      <dgm:spPr/>
      <dgm:t>
        <a:bodyPr/>
        <a:lstStyle/>
        <a:p>
          <a:endParaRPr lang="ru-RU"/>
        </a:p>
      </dgm:t>
    </dgm:pt>
    <dgm:pt modelId="{B8BBF223-1137-405F-BAE6-243ECF02D018}">
      <dgm:prSet phldrT="[Текст]" custT="1"/>
      <dgm:spPr/>
      <dgm:t>
        <a:bodyPr/>
        <a:lstStyle/>
        <a:p>
          <a:pPr algn="just"/>
          <a:r>
            <a:rPr lang="ru-RU" sz="2000" u="sng" smtClean="0">
              <a:effectLst/>
              <a:latin typeface="Times New Roman" panose="02020603050405020304" pitchFamily="18" charset="0"/>
              <a:ea typeface="Times New Roman" panose="02020603050405020304" pitchFamily="18" charset="0"/>
              <a:cs typeface="Times New Roman" panose="02020603050405020304" pitchFamily="18" charset="0"/>
            </a:rPr>
            <a:t>Ред. от 17.04.2020, недействующая</a:t>
          </a:r>
        </a:p>
        <a:p>
          <a:pPr algn="just"/>
          <a:r>
            <a:rPr lang="ru-RU" sz="2000" smtClean="0">
              <a:effectLst/>
              <a:latin typeface="Times New Roman" panose="02020603050405020304" pitchFamily="18" charset="0"/>
              <a:ea typeface="Times New Roman" panose="02020603050405020304" pitchFamily="18" charset="0"/>
              <a:cs typeface="Times New Roman" panose="02020603050405020304" pitchFamily="18" charset="0"/>
            </a:rPr>
            <a:t>Сведения о документах об образовании, выдаваемых с 1 </a:t>
          </a:r>
          <a:r>
            <a:rPr lang="ru-RU" sz="2000" strike="sngStrike"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сентября 2013 г.</a:t>
          </a:r>
          <a:r>
            <a:rPr lang="ru-RU" sz="2000" smtClean="0">
              <a:effectLst/>
              <a:latin typeface="Times New Roman" panose="02020603050405020304" pitchFamily="18" charset="0"/>
              <a:ea typeface="Times New Roman" panose="02020603050405020304" pitchFamily="18" charset="0"/>
              <a:cs typeface="Times New Roman" panose="02020603050405020304" pitchFamily="18" charset="0"/>
            </a:rPr>
            <a:t>, подлежат внесению в информационную систему в течение </a:t>
          </a:r>
          <a:r>
            <a:rPr lang="ru-RU" sz="2000" strike="sngStrike"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60</a:t>
          </a:r>
          <a:r>
            <a:rPr lang="ru-RU" sz="2000" smtClean="0">
              <a:effectLst/>
              <a:latin typeface="Times New Roman" panose="02020603050405020304" pitchFamily="18" charset="0"/>
              <a:ea typeface="Times New Roman" panose="02020603050405020304" pitchFamily="18" charset="0"/>
              <a:cs typeface="Times New Roman" panose="02020603050405020304" pitchFamily="18" charset="0"/>
            </a:rPr>
            <a:t> дней с даты выдачи указанных документов.</a:t>
          </a:r>
          <a:endParaRPr lang="ru-RU" sz="2000" u="sng"/>
        </a:p>
      </dgm:t>
    </dgm:pt>
    <dgm:pt modelId="{6BE16C74-66F0-48AC-85E5-A95F30B665C8}" type="parTrans" cxnId="{880648CB-7B6F-439A-96BC-B0DB5382AF9C}">
      <dgm:prSet/>
      <dgm:spPr/>
      <dgm:t>
        <a:bodyPr/>
        <a:lstStyle/>
        <a:p>
          <a:endParaRPr lang="ru-RU"/>
        </a:p>
      </dgm:t>
    </dgm:pt>
    <dgm:pt modelId="{5506DD13-AFA4-4069-93C5-A1A2E4B585F0}" type="sibTrans" cxnId="{880648CB-7B6F-439A-96BC-B0DB5382AF9C}">
      <dgm:prSet/>
      <dgm:spPr/>
      <dgm:t>
        <a:bodyPr/>
        <a:lstStyle/>
        <a:p>
          <a:endParaRPr lang="ru-RU"/>
        </a:p>
      </dgm:t>
    </dgm:pt>
    <dgm:pt modelId="{5C9704E2-E452-43B8-A99F-040979B8D316}">
      <dgm:prSet phldrT="[Текст]"/>
      <dgm:spPr/>
      <dgm:t>
        <a:bodyPr/>
        <a:lstStyle/>
        <a:p>
          <a:r>
            <a:rPr lang="ru-RU" u="sng" smtClean="0">
              <a:latin typeface="Times New Roman" panose="02020603050405020304" pitchFamily="18" charset="0"/>
              <a:cs typeface="Times New Roman" panose="02020603050405020304" pitchFamily="18" charset="0"/>
            </a:rPr>
            <a:t>Стало</a:t>
          </a:r>
          <a:endParaRPr lang="ru-RU" u="sng">
            <a:latin typeface="Times New Roman" panose="02020603050405020304" pitchFamily="18" charset="0"/>
            <a:cs typeface="Times New Roman" panose="02020603050405020304" pitchFamily="18" charset="0"/>
          </a:endParaRPr>
        </a:p>
      </dgm:t>
    </dgm:pt>
    <dgm:pt modelId="{5F9A9B9B-779E-4899-A406-91FBB92D43D6}" type="parTrans" cxnId="{FDAF0D04-08EA-428F-8AE6-7C49411F6B3E}">
      <dgm:prSet/>
      <dgm:spPr/>
      <dgm:t>
        <a:bodyPr/>
        <a:lstStyle/>
        <a:p>
          <a:endParaRPr lang="ru-RU"/>
        </a:p>
      </dgm:t>
    </dgm:pt>
    <dgm:pt modelId="{CFC89B06-1054-4A11-8AA6-7BA3BC7F7DB4}" type="sibTrans" cxnId="{FDAF0D04-08EA-428F-8AE6-7C49411F6B3E}">
      <dgm:prSet/>
      <dgm:spPr/>
      <dgm:t>
        <a:bodyPr/>
        <a:lstStyle/>
        <a:p>
          <a:endParaRPr lang="ru-RU"/>
        </a:p>
      </dgm:t>
    </dgm:pt>
    <dgm:pt modelId="{0DFBF603-85DA-4414-AD9F-0AE59860E900}">
      <dgm:prSet phldrT="[Текст]"/>
      <dgm:spPr/>
      <dgm:t>
        <a:bodyPr/>
        <a:lstStyle/>
        <a:p>
          <a:pPr algn="just"/>
          <a:r>
            <a:rPr lang="ru-RU" u="sng" smtClean="0">
              <a:effectLst/>
              <a:latin typeface="Times New Roman" panose="02020603050405020304" pitchFamily="18" charset="0"/>
              <a:ea typeface="Times New Roman" panose="02020603050405020304" pitchFamily="18" charset="0"/>
              <a:cs typeface="Times New Roman" panose="02020603050405020304" pitchFamily="18" charset="0"/>
            </a:rPr>
            <a:t>Ред. от 31.10.2020, действующая</a:t>
          </a:r>
        </a:p>
        <a:p>
          <a:pPr algn="just"/>
          <a:r>
            <a:rPr lang="ru-RU" smtClean="0">
              <a:effectLst/>
              <a:latin typeface="Times New Roman" panose="02020603050405020304" pitchFamily="18" charset="0"/>
              <a:ea typeface="Times New Roman" panose="02020603050405020304" pitchFamily="18" charset="0"/>
              <a:cs typeface="Times New Roman" panose="02020603050405020304" pitchFamily="18" charset="0"/>
            </a:rPr>
            <a:t>Сведения о документах об образовании, выдаваемых </a:t>
          </a:r>
          <a:r>
            <a:rPr lang="ru-RU" b="1" smtClean="0">
              <a:effectLst/>
              <a:latin typeface="Times New Roman" panose="02020603050405020304" pitchFamily="18" charset="0"/>
              <a:ea typeface="Times New Roman" panose="02020603050405020304" pitchFamily="18" charset="0"/>
              <a:cs typeface="Times New Roman" panose="02020603050405020304" pitchFamily="18" charset="0"/>
            </a:rPr>
            <a:t>с 1 января 2021 г</a:t>
          </a:r>
          <a:r>
            <a:rPr lang="ru-RU"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u="sng"/>
        </a:p>
      </dgm:t>
    </dgm:pt>
    <dgm:pt modelId="{130439A7-5EBB-48B4-980A-A31F2793A454}" type="parTrans" cxnId="{2E71F3DE-BAC8-45BF-A235-9563FA9068DE}">
      <dgm:prSet/>
      <dgm:spPr/>
      <dgm:t>
        <a:bodyPr/>
        <a:lstStyle/>
        <a:p>
          <a:endParaRPr lang="ru-RU"/>
        </a:p>
      </dgm:t>
    </dgm:pt>
    <dgm:pt modelId="{F674A68D-2460-4801-8C37-5390DEECE6EC}" type="sibTrans" cxnId="{2E71F3DE-BAC8-45BF-A235-9563FA9068DE}">
      <dgm:prSet/>
      <dgm:spPr/>
      <dgm:t>
        <a:bodyPr/>
        <a:lstStyle/>
        <a:p>
          <a:endParaRPr lang="ru-RU"/>
        </a:p>
      </dgm:t>
    </dgm:pt>
    <dgm:pt modelId="{0054BCE6-FB71-4395-B483-5C841A5C4FC1}">
      <dgm:prSet/>
      <dgm:spPr/>
      <dgm:t>
        <a:bodyPr/>
        <a:lstStyle/>
        <a:p>
          <a:pPr algn="just"/>
          <a:r>
            <a:rPr lang="ru-RU" smtClean="0">
              <a:effectLst/>
              <a:latin typeface="Times New Roman" panose="02020603050405020304" pitchFamily="18" charset="0"/>
              <a:ea typeface="Times New Roman" panose="02020603050405020304" pitchFamily="18" charset="0"/>
              <a:cs typeface="Times New Roman" panose="02020603050405020304" pitchFamily="18" charset="0"/>
            </a:rPr>
            <a:t>лицам, освоившим образовательные программы основного общего, среднего общего, среднего профессионального образования, подлежат внесению в информационную систему </a:t>
          </a:r>
          <a:r>
            <a:rPr lang="ru-RU" b="1" smtClean="0">
              <a:effectLst/>
              <a:latin typeface="Times New Roman" panose="02020603050405020304" pitchFamily="18" charset="0"/>
              <a:ea typeface="Times New Roman" panose="02020603050405020304" pitchFamily="18" charset="0"/>
              <a:cs typeface="Times New Roman" panose="02020603050405020304" pitchFamily="18" charset="0"/>
            </a:rPr>
            <a:t>в течение 20 дней </a:t>
          </a:r>
          <a:r>
            <a:rPr lang="ru-RU" smtClean="0">
              <a:effectLst/>
              <a:latin typeface="Times New Roman" panose="02020603050405020304" pitchFamily="18" charset="0"/>
              <a:ea typeface="Times New Roman" panose="02020603050405020304" pitchFamily="18" charset="0"/>
              <a:cs typeface="Times New Roman" panose="02020603050405020304" pitchFamily="18" charset="0"/>
            </a:rPr>
            <a:t>с даты выдачи указанных документов;</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D9D86E9A-1DEC-4490-9544-A801DB638B34}" type="parTrans" cxnId="{ACB3F005-3917-48E9-86D4-43065C0209AC}">
      <dgm:prSet/>
      <dgm:spPr/>
      <dgm:t>
        <a:bodyPr/>
        <a:lstStyle/>
        <a:p>
          <a:endParaRPr lang="ru-RU"/>
        </a:p>
      </dgm:t>
    </dgm:pt>
    <dgm:pt modelId="{1662E18E-C402-4813-9F44-C07B4D49989E}" type="sibTrans" cxnId="{ACB3F005-3917-48E9-86D4-43065C0209AC}">
      <dgm:prSet/>
      <dgm:spPr/>
      <dgm:t>
        <a:bodyPr/>
        <a:lstStyle/>
        <a:p>
          <a:endParaRPr lang="ru-RU"/>
        </a:p>
      </dgm:t>
    </dgm:pt>
    <dgm:pt modelId="{77084E13-F908-4362-A009-946449FA398F}">
      <dgm:prSet/>
      <dgm:spPr/>
      <dgm:t>
        <a:bodyPr/>
        <a:lstStyle/>
        <a:p>
          <a:pPr algn="just"/>
          <a:r>
            <a:rPr lang="ru-RU" smtClean="0">
              <a:effectLst/>
              <a:latin typeface="Times New Roman" panose="02020603050405020304" pitchFamily="18" charset="0"/>
              <a:ea typeface="Times New Roman" panose="02020603050405020304" pitchFamily="18" charset="0"/>
              <a:cs typeface="Times New Roman" panose="02020603050405020304" pitchFamily="18" charset="0"/>
            </a:rPr>
            <a:t>лицам, освоившим иные образовательные программы, подлежат внесению в информационную систему в течение 60 дней с даты выдачи указанных документов.</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859CBBF2-2BAC-4495-AD96-E28A3A3BEDBA}" type="parTrans" cxnId="{237FAAF4-01EA-4B84-990A-A7C878785DBD}">
      <dgm:prSet/>
      <dgm:spPr/>
      <dgm:t>
        <a:bodyPr/>
        <a:lstStyle/>
        <a:p>
          <a:endParaRPr lang="ru-RU"/>
        </a:p>
      </dgm:t>
    </dgm:pt>
    <dgm:pt modelId="{E10440FF-3D95-487D-B0F0-F411E0FBBB28}" type="sibTrans" cxnId="{237FAAF4-01EA-4B84-990A-A7C878785DBD}">
      <dgm:prSet/>
      <dgm:spPr/>
      <dgm:t>
        <a:bodyPr/>
        <a:lstStyle/>
        <a:p>
          <a:endParaRPr lang="ru-RU"/>
        </a:p>
      </dgm:t>
    </dgm:pt>
    <dgm:pt modelId="{5A47497E-9004-400E-BB22-BD23A99C13C3}">
      <dgm:prSet/>
      <dgm:spPr/>
      <dgm:t>
        <a:bodyPr/>
        <a:lstStyle/>
        <a:p>
          <a:pPr algn="just"/>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о документах, выданных с 1 сентября 2013 г. по 31 декабря 2020 г. включительно, - в срок </a:t>
          </a:r>
          <a:r>
            <a:rPr lang="ru-RU" b="1" u="sng" dirty="0" smtClean="0">
              <a:effectLst/>
              <a:latin typeface="Times New Roman" panose="02020603050405020304" pitchFamily="18" charset="0"/>
              <a:ea typeface="Times New Roman" panose="02020603050405020304" pitchFamily="18" charset="0"/>
              <a:cs typeface="Times New Roman" panose="02020603050405020304" pitchFamily="18" charset="0"/>
            </a:rPr>
            <a:t>по 28 февраля 2021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г. включительно</a:t>
          </a:r>
          <a:endParaRPr lang="ru-RU" u="sng"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2046CE19-6F1E-4B03-9110-676EBB3E7CBE}" type="parTrans" cxnId="{7A291AFE-4B9B-4959-87C8-48952BFC35C6}">
      <dgm:prSet/>
      <dgm:spPr/>
      <dgm:t>
        <a:bodyPr/>
        <a:lstStyle/>
        <a:p>
          <a:endParaRPr lang="ru-RU"/>
        </a:p>
      </dgm:t>
    </dgm:pt>
    <dgm:pt modelId="{CD87EF14-4995-4853-98AF-4F7A73FF5A57}" type="sibTrans" cxnId="{7A291AFE-4B9B-4959-87C8-48952BFC35C6}">
      <dgm:prSet/>
      <dgm:spPr/>
      <dgm:t>
        <a:bodyPr/>
        <a:lstStyle/>
        <a:p>
          <a:endParaRPr lang="ru-RU"/>
        </a:p>
      </dgm:t>
    </dgm:pt>
    <dgm:pt modelId="{533EEA48-2D7B-418C-BF53-B516AB952BD5}" type="pres">
      <dgm:prSet presAssocID="{88A28F13-0D1A-4952-88E7-6A2CAF96D386}" presName="Name0" presStyleCnt="0">
        <dgm:presLayoutVars>
          <dgm:dir/>
          <dgm:animLvl val="lvl"/>
          <dgm:resizeHandles val="exact"/>
        </dgm:presLayoutVars>
      </dgm:prSet>
      <dgm:spPr/>
      <dgm:t>
        <a:bodyPr/>
        <a:lstStyle/>
        <a:p>
          <a:endParaRPr lang="ru-RU"/>
        </a:p>
      </dgm:t>
    </dgm:pt>
    <dgm:pt modelId="{487F2FB1-DD8E-4521-85CA-011A2ADDFB2F}" type="pres">
      <dgm:prSet presAssocID="{DE97A28D-9AF0-461A-BB72-114CDCAFB38A}" presName="compositeNode" presStyleCnt="0">
        <dgm:presLayoutVars>
          <dgm:bulletEnabled val="1"/>
        </dgm:presLayoutVars>
      </dgm:prSet>
      <dgm:spPr/>
    </dgm:pt>
    <dgm:pt modelId="{FEC5F9F1-AD02-46A7-84EE-8CFF0901104B}" type="pres">
      <dgm:prSet presAssocID="{DE97A28D-9AF0-461A-BB72-114CDCAFB38A}" presName="bgRect" presStyleLbl="node1" presStyleIdx="0" presStyleCnt="2"/>
      <dgm:spPr/>
      <dgm:t>
        <a:bodyPr/>
        <a:lstStyle/>
        <a:p>
          <a:endParaRPr lang="ru-RU"/>
        </a:p>
      </dgm:t>
    </dgm:pt>
    <dgm:pt modelId="{DCE3B201-55F1-4D73-9034-E0D0C052A452}" type="pres">
      <dgm:prSet presAssocID="{DE97A28D-9AF0-461A-BB72-114CDCAFB38A}" presName="parentNode" presStyleLbl="node1" presStyleIdx="0" presStyleCnt="2">
        <dgm:presLayoutVars>
          <dgm:chMax val="0"/>
          <dgm:bulletEnabled val="1"/>
        </dgm:presLayoutVars>
      </dgm:prSet>
      <dgm:spPr/>
      <dgm:t>
        <a:bodyPr/>
        <a:lstStyle/>
        <a:p>
          <a:endParaRPr lang="ru-RU"/>
        </a:p>
      </dgm:t>
    </dgm:pt>
    <dgm:pt modelId="{FC2CC864-7CE9-46DB-A914-E9AE736E577B}" type="pres">
      <dgm:prSet presAssocID="{DE97A28D-9AF0-461A-BB72-114CDCAFB38A}" presName="childNode" presStyleLbl="node1" presStyleIdx="0" presStyleCnt="2">
        <dgm:presLayoutVars>
          <dgm:bulletEnabled val="1"/>
        </dgm:presLayoutVars>
      </dgm:prSet>
      <dgm:spPr/>
      <dgm:t>
        <a:bodyPr/>
        <a:lstStyle/>
        <a:p>
          <a:endParaRPr lang="ru-RU"/>
        </a:p>
      </dgm:t>
    </dgm:pt>
    <dgm:pt modelId="{0F0D2DD1-3987-4ADF-A7F5-C24A3A1586DB}" type="pres">
      <dgm:prSet presAssocID="{78B23074-A780-4487-89BE-5A7CA0A75FBA}" presName="hSp" presStyleCnt="0"/>
      <dgm:spPr/>
    </dgm:pt>
    <dgm:pt modelId="{247520D9-0BE0-4401-9DD6-9F39CF620E84}" type="pres">
      <dgm:prSet presAssocID="{78B23074-A780-4487-89BE-5A7CA0A75FBA}" presName="vProcSp" presStyleCnt="0"/>
      <dgm:spPr/>
    </dgm:pt>
    <dgm:pt modelId="{8D64D920-0920-403F-8186-B058BBBF718F}" type="pres">
      <dgm:prSet presAssocID="{78B23074-A780-4487-89BE-5A7CA0A75FBA}" presName="vSp1" presStyleCnt="0"/>
      <dgm:spPr/>
    </dgm:pt>
    <dgm:pt modelId="{0DD8E9D4-9C67-42B0-ACC5-33E2A35D271E}" type="pres">
      <dgm:prSet presAssocID="{78B23074-A780-4487-89BE-5A7CA0A75FBA}" presName="simulatedConn" presStyleLbl="solidFgAcc1" presStyleIdx="0" presStyleCnt="1"/>
      <dgm:spPr/>
    </dgm:pt>
    <dgm:pt modelId="{02210A02-C85A-43D1-8552-B3A507B24E22}" type="pres">
      <dgm:prSet presAssocID="{78B23074-A780-4487-89BE-5A7CA0A75FBA}" presName="vSp2" presStyleCnt="0"/>
      <dgm:spPr/>
    </dgm:pt>
    <dgm:pt modelId="{B72DD40E-16F5-4A62-B015-53758C854654}" type="pres">
      <dgm:prSet presAssocID="{78B23074-A780-4487-89BE-5A7CA0A75FBA}" presName="sibTrans" presStyleCnt="0"/>
      <dgm:spPr/>
    </dgm:pt>
    <dgm:pt modelId="{C81ED977-6576-4EB7-AA95-68800F2E289F}" type="pres">
      <dgm:prSet presAssocID="{5C9704E2-E452-43B8-A99F-040979B8D316}" presName="compositeNode" presStyleCnt="0">
        <dgm:presLayoutVars>
          <dgm:bulletEnabled val="1"/>
        </dgm:presLayoutVars>
      </dgm:prSet>
      <dgm:spPr/>
    </dgm:pt>
    <dgm:pt modelId="{55C49264-76B4-4EE7-B6BA-24965EF04367}" type="pres">
      <dgm:prSet presAssocID="{5C9704E2-E452-43B8-A99F-040979B8D316}" presName="bgRect" presStyleLbl="node1" presStyleIdx="1" presStyleCnt="2"/>
      <dgm:spPr/>
      <dgm:t>
        <a:bodyPr/>
        <a:lstStyle/>
        <a:p>
          <a:endParaRPr lang="ru-RU"/>
        </a:p>
      </dgm:t>
    </dgm:pt>
    <dgm:pt modelId="{33993335-4323-4ED4-9485-026A48A01A14}" type="pres">
      <dgm:prSet presAssocID="{5C9704E2-E452-43B8-A99F-040979B8D316}" presName="parentNode" presStyleLbl="node1" presStyleIdx="1" presStyleCnt="2">
        <dgm:presLayoutVars>
          <dgm:chMax val="0"/>
          <dgm:bulletEnabled val="1"/>
        </dgm:presLayoutVars>
      </dgm:prSet>
      <dgm:spPr/>
      <dgm:t>
        <a:bodyPr/>
        <a:lstStyle/>
        <a:p>
          <a:endParaRPr lang="ru-RU"/>
        </a:p>
      </dgm:t>
    </dgm:pt>
    <dgm:pt modelId="{DF7AD145-27D4-4492-8FED-8C69F9FF3CE7}" type="pres">
      <dgm:prSet presAssocID="{5C9704E2-E452-43B8-A99F-040979B8D316}" presName="childNode" presStyleLbl="node1" presStyleIdx="1" presStyleCnt="2">
        <dgm:presLayoutVars>
          <dgm:bulletEnabled val="1"/>
        </dgm:presLayoutVars>
      </dgm:prSet>
      <dgm:spPr/>
      <dgm:t>
        <a:bodyPr/>
        <a:lstStyle/>
        <a:p>
          <a:endParaRPr lang="ru-RU"/>
        </a:p>
      </dgm:t>
    </dgm:pt>
  </dgm:ptLst>
  <dgm:cxnLst>
    <dgm:cxn modelId="{237FAAF4-01EA-4B84-990A-A7C878785DBD}" srcId="{5C9704E2-E452-43B8-A99F-040979B8D316}" destId="{77084E13-F908-4362-A009-946449FA398F}" srcOrd="2" destOrd="0" parTransId="{859CBBF2-2BAC-4495-AD96-E28A3A3BEDBA}" sibTransId="{E10440FF-3D95-487D-B0F0-F411E0FBBB28}"/>
    <dgm:cxn modelId="{1A00FEA0-BC3E-4CFC-AF01-B51327315573}" type="presOf" srcId="{77084E13-F908-4362-A009-946449FA398F}" destId="{DF7AD145-27D4-4492-8FED-8C69F9FF3CE7}" srcOrd="0" destOrd="2" presId="urn:microsoft.com/office/officeart/2005/8/layout/hProcess7"/>
    <dgm:cxn modelId="{19D6886B-1047-421B-AE6F-E4DEA6536CBC}" type="presOf" srcId="{B8BBF223-1137-405F-BAE6-243ECF02D018}" destId="{FC2CC864-7CE9-46DB-A914-E9AE736E577B}" srcOrd="0" destOrd="0" presId="urn:microsoft.com/office/officeart/2005/8/layout/hProcess7"/>
    <dgm:cxn modelId="{79AE16D0-1872-4CEC-AAAE-A571A56B689F}" type="presOf" srcId="{DE97A28D-9AF0-461A-BB72-114CDCAFB38A}" destId="{DCE3B201-55F1-4D73-9034-E0D0C052A452}" srcOrd="1" destOrd="0" presId="urn:microsoft.com/office/officeart/2005/8/layout/hProcess7"/>
    <dgm:cxn modelId="{2C717F5B-8731-4B40-9401-1A3C049D7350}" type="presOf" srcId="{5C9704E2-E452-43B8-A99F-040979B8D316}" destId="{33993335-4323-4ED4-9485-026A48A01A14}" srcOrd="1" destOrd="0" presId="urn:microsoft.com/office/officeart/2005/8/layout/hProcess7"/>
    <dgm:cxn modelId="{6961BA20-868F-423E-BAC3-67016B27A6DE}" type="presOf" srcId="{5A47497E-9004-400E-BB22-BD23A99C13C3}" destId="{DF7AD145-27D4-4492-8FED-8C69F9FF3CE7}" srcOrd="0" destOrd="3" presId="urn:microsoft.com/office/officeart/2005/8/layout/hProcess7"/>
    <dgm:cxn modelId="{175AFC34-E6A9-466F-826D-5BF8EB090812}" type="presOf" srcId="{88A28F13-0D1A-4952-88E7-6A2CAF96D386}" destId="{533EEA48-2D7B-418C-BF53-B516AB952BD5}" srcOrd="0" destOrd="0" presId="urn:microsoft.com/office/officeart/2005/8/layout/hProcess7"/>
    <dgm:cxn modelId="{ACB3F005-3917-48E9-86D4-43065C0209AC}" srcId="{5C9704E2-E452-43B8-A99F-040979B8D316}" destId="{0054BCE6-FB71-4395-B483-5C841A5C4FC1}" srcOrd="1" destOrd="0" parTransId="{D9D86E9A-1DEC-4490-9544-A801DB638B34}" sibTransId="{1662E18E-C402-4813-9F44-C07B4D49989E}"/>
    <dgm:cxn modelId="{880648CB-7B6F-439A-96BC-B0DB5382AF9C}" srcId="{DE97A28D-9AF0-461A-BB72-114CDCAFB38A}" destId="{B8BBF223-1137-405F-BAE6-243ECF02D018}" srcOrd="0" destOrd="0" parTransId="{6BE16C74-66F0-48AC-85E5-A95F30B665C8}" sibTransId="{5506DD13-AFA4-4069-93C5-A1A2E4B585F0}"/>
    <dgm:cxn modelId="{F54A5A6E-A189-494A-A095-A9E19405DF3E}" type="presOf" srcId="{5C9704E2-E452-43B8-A99F-040979B8D316}" destId="{55C49264-76B4-4EE7-B6BA-24965EF04367}" srcOrd="0" destOrd="0" presId="urn:microsoft.com/office/officeart/2005/8/layout/hProcess7"/>
    <dgm:cxn modelId="{FDAF0D04-08EA-428F-8AE6-7C49411F6B3E}" srcId="{88A28F13-0D1A-4952-88E7-6A2CAF96D386}" destId="{5C9704E2-E452-43B8-A99F-040979B8D316}" srcOrd="1" destOrd="0" parTransId="{5F9A9B9B-779E-4899-A406-91FBB92D43D6}" sibTransId="{CFC89B06-1054-4A11-8AA6-7BA3BC7F7DB4}"/>
    <dgm:cxn modelId="{7A291AFE-4B9B-4959-87C8-48952BFC35C6}" srcId="{5C9704E2-E452-43B8-A99F-040979B8D316}" destId="{5A47497E-9004-400E-BB22-BD23A99C13C3}" srcOrd="3" destOrd="0" parTransId="{2046CE19-6F1E-4B03-9110-676EBB3E7CBE}" sibTransId="{CD87EF14-4995-4853-98AF-4F7A73FF5A57}"/>
    <dgm:cxn modelId="{2E71F3DE-BAC8-45BF-A235-9563FA9068DE}" srcId="{5C9704E2-E452-43B8-A99F-040979B8D316}" destId="{0DFBF603-85DA-4414-AD9F-0AE59860E900}" srcOrd="0" destOrd="0" parTransId="{130439A7-5EBB-48B4-980A-A31F2793A454}" sibTransId="{F674A68D-2460-4801-8C37-5390DEECE6EC}"/>
    <dgm:cxn modelId="{DFC538F2-3BF6-459A-9052-90FF9D29C64F}" srcId="{88A28F13-0D1A-4952-88E7-6A2CAF96D386}" destId="{DE97A28D-9AF0-461A-BB72-114CDCAFB38A}" srcOrd="0" destOrd="0" parTransId="{9FA23A1E-BF43-4375-A43A-99B7FB7A1BD8}" sibTransId="{78B23074-A780-4487-89BE-5A7CA0A75FBA}"/>
    <dgm:cxn modelId="{F7D422F4-2875-489B-9BF8-6D2B7666E8E7}" type="presOf" srcId="{0054BCE6-FB71-4395-B483-5C841A5C4FC1}" destId="{DF7AD145-27D4-4492-8FED-8C69F9FF3CE7}" srcOrd="0" destOrd="1" presId="urn:microsoft.com/office/officeart/2005/8/layout/hProcess7"/>
    <dgm:cxn modelId="{0628321B-AF44-418D-90C3-F05AF196F60C}" type="presOf" srcId="{DE97A28D-9AF0-461A-BB72-114CDCAFB38A}" destId="{FEC5F9F1-AD02-46A7-84EE-8CFF0901104B}" srcOrd="0" destOrd="0" presId="urn:microsoft.com/office/officeart/2005/8/layout/hProcess7"/>
    <dgm:cxn modelId="{2E95638D-48E1-4C64-94CA-752E85B22C39}" type="presOf" srcId="{0DFBF603-85DA-4414-AD9F-0AE59860E900}" destId="{DF7AD145-27D4-4492-8FED-8C69F9FF3CE7}" srcOrd="0" destOrd="0" presId="urn:microsoft.com/office/officeart/2005/8/layout/hProcess7"/>
    <dgm:cxn modelId="{9DDFAB35-6559-4D9D-ACFA-FC25F63178C7}" type="presParOf" srcId="{533EEA48-2D7B-418C-BF53-B516AB952BD5}" destId="{487F2FB1-DD8E-4521-85CA-011A2ADDFB2F}" srcOrd="0" destOrd="0" presId="urn:microsoft.com/office/officeart/2005/8/layout/hProcess7"/>
    <dgm:cxn modelId="{7CF087B0-EC68-48A7-B2BD-5E65DDFA67BF}" type="presParOf" srcId="{487F2FB1-DD8E-4521-85CA-011A2ADDFB2F}" destId="{FEC5F9F1-AD02-46A7-84EE-8CFF0901104B}" srcOrd="0" destOrd="0" presId="urn:microsoft.com/office/officeart/2005/8/layout/hProcess7"/>
    <dgm:cxn modelId="{678D9E6B-E16C-4ED7-9E3D-1A519D663491}" type="presParOf" srcId="{487F2FB1-DD8E-4521-85CA-011A2ADDFB2F}" destId="{DCE3B201-55F1-4D73-9034-E0D0C052A452}" srcOrd="1" destOrd="0" presId="urn:microsoft.com/office/officeart/2005/8/layout/hProcess7"/>
    <dgm:cxn modelId="{D5F8E06A-1B45-4F33-AB3F-06D77779F48B}" type="presParOf" srcId="{487F2FB1-DD8E-4521-85CA-011A2ADDFB2F}" destId="{FC2CC864-7CE9-46DB-A914-E9AE736E577B}" srcOrd="2" destOrd="0" presId="urn:microsoft.com/office/officeart/2005/8/layout/hProcess7"/>
    <dgm:cxn modelId="{318561AD-A1CB-4E15-98E9-AEEF629BC126}" type="presParOf" srcId="{533EEA48-2D7B-418C-BF53-B516AB952BD5}" destId="{0F0D2DD1-3987-4ADF-A7F5-C24A3A1586DB}" srcOrd="1" destOrd="0" presId="urn:microsoft.com/office/officeart/2005/8/layout/hProcess7"/>
    <dgm:cxn modelId="{43EA7226-5D59-4EBD-965B-7D3E0682FE66}" type="presParOf" srcId="{533EEA48-2D7B-418C-BF53-B516AB952BD5}" destId="{247520D9-0BE0-4401-9DD6-9F39CF620E84}" srcOrd="2" destOrd="0" presId="urn:microsoft.com/office/officeart/2005/8/layout/hProcess7"/>
    <dgm:cxn modelId="{E9C10D46-D86D-45AA-95D3-59CA02EB166E}" type="presParOf" srcId="{247520D9-0BE0-4401-9DD6-9F39CF620E84}" destId="{8D64D920-0920-403F-8186-B058BBBF718F}" srcOrd="0" destOrd="0" presId="urn:microsoft.com/office/officeart/2005/8/layout/hProcess7"/>
    <dgm:cxn modelId="{F75E0AE6-656D-463A-80C4-8706E819FAA5}" type="presParOf" srcId="{247520D9-0BE0-4401-9DD6-9F39CF620E84}" destId="{0DD8E9D4-9C67-42B0-ACC5-33E2A35D271E}" srcOrd="1" destOrd="0" presId="urn:microsoft.com/office/officeart/2005/8/layout/hProcess7"/>
    <dgm:cxn modelId="{D08A63CA-DCD2-407A-B962-25ABB4F60986}" type="presParOf" srcId="{247520D9-0BE0-4401-9DD6-9F39CF620E84}" destId="{02210A02-C85A-43D1-8552-B3A507B24E22}" srcOrd="2" destOrd="0" presId="urn:microsoft.com/office/officeart/2005/8/layout/hProcess7"/>
    <dgm:cxn modelId="{6B6B05C2-F327-4D13-8829-E1906AB34CF5}" type="presParOf" srcId="{533EEA48-2D7B-418C-BF53-B516AB952BD5}" destId="{B72DD40E-16F5-4A62-B015-53758C854654}" srcOrd="3" destOrd="0" presId="urn:microsoft.com/office/officeart/2005/8/layout/hProcess7"/>
    <dgm:cxn modelId="{A6E1E018-20D9-4FD3-B441-AAB4BC37B494}" type="presParOf" srcId="{533EEA48-2D7B-418C-BF53-B516AB952BD5}" destId="{C81ED977-6576-4EB7-AA95-68800F2E289F}" srcOrd="4" destOrd="0" presId="urn:microsoft.com/office/officeart/2005/8/layout/hProcess7"/>
    <dgm:cxn modelId="{A313123F-6174-4874-AC03-4DBF8765ED57}" type="presParOf" srcId="{C81ED977-6576-4EB7-AA95-68800F2E289F}" destId="{55C49264-76B4-4EE7-B6BA-24965EF04367}" srcOrd="0" destOrd="0" presId="urn:microsoft.com/office/officeart/2005/8/layout/hProcess7"/>
    <dgm:cxn modelId="{BBEA486D-D4C7-4EB2-A954-E510F693728C}" type="presParOf" srcId="{C81ED977-6576-4EB7-AA95-68800F2E289F}" destId="{33993335-4323-4ED4-9485-026A48A01A14}" srcOrd="1" destOrd="0" presId="urn:microsoft.com/office/officeart/2005/8/layout/hProcess7"/>
    <dgm:cxn modelId="{D26A53FB-FAAA-4120-B644-06FB0257F5A4}" type="presParOf" srcId="{C81ED977-6576-4EB7-AA95-68800F2E289F}" destId="{DF7AD145-27D4-4492-8FED-8C69F9FF3CE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F28D99-5568-4BF0-AA22-3A213A2A456F}" type="doc">
      <dgm:prSet loTypeId="urn:microsoft.com/office/officeart/2005/8/layout/hProcess9" loCatId="process" qsTypeId="urn:microsoft.com/office/officeart/2005/8/quickstyle/simple1" qsCatId="simple" csTypeId="urn:microsoft.com/office/officeart/2005/8/colors/accent1_2" csCatId="accent1" phldr="1"/>
      <dgm:spPr/>
    </dgm:pt>
    <dgm:pt modelId="{E8EEA157-C825-4C30-A52B-158EB2C84365}">
      <dgm:prSet phldrT="[Текст]" custT="1"/>
      <dgm:spPr/>
      <dgm:t>
        <a:bodyPr/>
        <a:lstStyle/>
        <a:p>
          <a:r>
            <a:rPr lang="ru-RU" sz="1500" u="sng" dirty="0" smtClean="0">
              <a:latin typeface="Times New Roman" panose="02020603050405020304" pitchFamily="18" charset="0"/>
              <a:cs typeface="Times New Roman" panose="02020603050405020304" pitchFamily="18" charset="0"/>
            </a:rPr>
            <a:t>БЫЛО</a:t>
          </a:r>
        </a:p>
        <a:p>
          <a:r>
            <a:rPr kumimoji="0" lang="ru-RU" altLang="ru-RU" sz="1500" b="0" i="0" u="none" strike="noStrike" cap="none" normalizeH="0" baseline="0" dirty="0" smtClean="0">
              <a:ln/>
              <a:effectLst/>
              <a:latin typeface="Times New Roman" panose="02020603050405020304" pitchFamily="18" charset="0"/>
              <a:cs typeface="Times New Roman" panose="02020603050405020304" pitchFamily="18" charset="0"/>
            </a:rPr>
            <a:t>&lt;фрагмент не существовал&gt;</a:t>
          </a:r>
          <a:endParaRPr lang="ru-RU" sz="1500" u="sng" dirty="0">
            <a:latin typeface="Times New Roman" panose="02020603050405020304" pitchFamily="18" charset="0"/>
            <a:cs typeface="Times New Roman" panose="02020603050405020304" pitchFamily="18" charset="0"/>
          </a:endParaRPr>
        </a:p>
      </dgm:t>
    </dgm:pt>
    <dgm:pt modelId="{7EDA39EB-3F14-49DE-AE0B-DDFDD670B35B}" type="parTrans" cxnId="{DB03F495-55B3-443D-9A54-29A4C198071D}">
      <dgm:prSet/>
      <dgm:spPr/>
      <dgm:t>
        <a:bodyPr/>
        <a:lstStyle/>
        <a:p>
          <a:endParaRPr lang="ru-RU"/>
        </a:p>
      </dgm:t>
    </dgm:pt>
    <dgm:pt modelId="{B4199A87-1783-4427-B79D-2E3D4F4FE6B4}" type="sibTrans" cxnId="{DB03F495-55B3-443D-9A54-29A4C198071D}">
      <dgm:prSet/>
      <dgm:spPr/>
      <dgm:t>
        <a:bodyPr/>
        <a:lstStyle/>
        <a:p>
          <a:endParaRPr lang="ru-RU"/>
        </a:p>
      </dgm:t>
    </dgm:pt>
    <dgm:pt modelId="{DFCBCDA8-2B92-4B69-8295-38411F1A75A2}" type="pres">
      <dgm:prSet presAssocID="{54F28D99-5568-4BF0-AA22-3A213A2A456F}" presName="CompostProcess" presStyleCnt="0">
        <dgm:presLayoutVars>
          <dgm:dir/>
          <dgm:resizeHandles val="exact"/>
        </dgm:presLayoutVars>
      </dgm:prSet>
      <dgm:spPr/>
    </dgm:pt>
    <dgm:pt modelId="{7F379516-BA8E-4DF5-8DB3-BAD227E669A1}" type="pres">
      <dgm:prSet presAssocID="{54F28D99-5568-4BF0-AA22-3A213A2A456F}" presName="arrow" presStyleLbl="bgShp" presStyleIdx="0" presStyleCnt="1"/>
      <dgm:spPr/>
    </dgm:pt>
    <dgm:pt modelId="{2CBE677B-E590-4BBD-BD17-E6CBC7947ED3}" type="pres">
      <dgm:prSet presAssocID="{54F28D99-5568-4BF0-AA22-3A213A2A456F}" presName="linearProcess" presStyleCnt="0"/>
      <dgm:spPr/>
    </dgm:pt>
    <dgm:pt modelId="{E3DC5F05-ACA5-480A-8C0B-F94EC3DAB728}" type="pres">
      <dgm:prSet presAssocID="{E8EEA157-C825-4C30-A52B-158EB2C84365}" presName="textNode" presStyleLbl="node1" presStyleIdx="0" presStyleCnt="1" custScaleX="182888" custScaleY="93835">
        <dgm:presLayoutVars>
          <dgm:bulletEnabled val="1"/>
        </dgm:presLayoutVars>
      </dgm:prSet>
      <dgm:spPr/>
      <dgm:t>
        <a:bodyPr/>
        <a:lstStyle/>
        <a:p>
          <a:endParaRPr lang="ru-RU"/>
        </a:p>
      </dgm:t>
    </dgm:pt>
  </dgm:ptLst>
  <dgm:cxnLst>
    <dgm:cxn modelId="{BB94EDFE-948D-496D-9137-59EF1FBF858A}" type="presOf" srcId="{54F28D99-5568-4BF0-AA22-3A213A2A456F}" destId="{DFCBCDA8-2B92-4B69-8295-38411F1A75A2}" srcOrd="0" destOrd="0" presId="urn:microsoft.com/office/officeart/2005/8/layout/hProcess9"/>
    <dgm:cxn modelId="{DB03F495-55B3-443D-9A54-29A4C198071D}" srcId="{54F28D99-5568-4BF0-AA22-3A213A2A456F}" destId="{E8EEA157-C825-4C30-A52B-158EB2C84365}" srcOrd="0" destOrd="0" parTransId="{7EDA39EB-3F14-49DE-AE0B-DDFDD670B35B}" sibTransId="{B4199A87-1783-4427-B79D-2E3D4F4FE6B4}"/>
    <dgm:cxn modelId="{F2E9F6B0-BCF5-4521-946C-661E683F4E98}" type="presOf" srcId="{E8EEA157-C825-4C30-A52B-158EB2C84365}" destId="{E3DC5F05-ACA5-480A-8C0B-F94EC3DAB728}" srcOrd="0" destOrd="0" presId="urn:microsoft.com/office/officeart/2005/8/layout/hProcess9"/>
    <dgm:cxn modelId="{3FA93123-80E4-4475-9EBC-6EFF3599B76D}" type="presParOf" srcId="{DFCBCDA8-2B92-4B69-8295-38411F1A75A2}" destId="{7F379516-BA8E-4DF5-8DB3-BAD227E669A1}" srcOrd="0" destOrd="0" presId="urn:microsoft.com/office/officeart/2005/8/layout/hProcess9"/>
    <dgm:cxn modelId="{ED689104-A56A-48F6-9FE4-7E5D51FFE2DC}" type="presParOf" srcId="{DFCBCDA8-2B92-4B69-8295-38411F1A75A2}" destId="{2CBE677B-E590-4BBD-BD17-E6CBC7947ED3}" srcOrd="1" destOrd="0" presId="urn:microsoft.com/office/officeart/2005/8/layout/hProcess9"/>
    <dgm:cxn modelId="{4F3425B2-6334-4013-ABA2-4EEB6B2B6477}" type="presParOf" srcId="{2CBE677B-E590-4BBD-BD17-E6CBC7947ED3}" destId="{E3DC5F05-ACA5-480A-8C0B-F94EC3DAB728}"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F28D99-5568-4BF0-AA22-3A213A2A456F}" type="doc">
      <dgm:prSet loTypeId="urn:microsoft.com/office/officeart/2005/8/layout/hProcess9" loCatId="process" qsTypeId="urn:microsoft.com/office/officeart/2005/8/quickstyle/simple1" qsCatId="simple" csTypeId="urn:microsoft.com/office/officeart/2005/8/colors/accent1_2" csCatId="accent1" phldr="1"/>
      <dgm:spPr/>
    </dgm:pt>
    <dgm:pt modelId="{E8EEA157-C825-4C30-A52B-158EB2C84365}">
      <dgm:prSet phldrT="[Текст]" custT="1"/>
      <dgm:spPr/>
      <dgm:t>
        <a:bodyPr/>
        <a:lstStyle/>
        <a:p>
          <a:r>
            <a:rPr lang="ru-RU" sz="1500" u="sng" dirty="0" smtClean="0">
              <a:latin typeface="Times New Roman" panose="02020603050405020304" pitchFamily="18" charset="0"/>
              <a:cs typeface="Times New Roman" panose="02020603050405020304" pitchFamily="18" charset="0"/>
            </a:rPr>
            <a:t>БЫЛО</a:t>
          </a:r>
        </a:p>
        <a:p>
          <a:r>
            <a:rPr kumimoji="0" lang="ru-RU" altLang="ru-RU" sz="1500" b="0" i="0" u="none" strike="noStrike" cap="none" normalizeH="0" baseline="0" dirty="0" smtClean="0">
              <a:ln/>
              <a:effectLst/>
              <a:latin typeface="Times New Roman" panose="02020603050405020304" pitchFamily="18" charset="0"/>
              <a:cs typeface="Times New Roman" panose="02020603050405020304" pitchFamily="18" charset="0"/>
            </a:rPr>
            <a:t>&lt;фрагмент не существовал&gt;</a:t>
          </a:r>
          <a:endParaRPr lang="ru-RU" sz="1500" u="sng" dirty="0">
            <a:latin typeface="Times New Roman" panose="02020603050405020304" pitchFamily="18" charset="0"/>
            <a:cs typeface="Times New Roman" panose="02020603050405020304" pitchFamily="18" charset="0"/>
          </a:endParaRPr>
        </a:p>
      </dgm:t>
    </dgm:pt>
    <dgm:pt modelId="{7EDA39EB-3F14-49DE-AE0B-DDFDD670B35B}" type="parTrans" cxnId="{DB03F495-55B3-443D-9A54-29A4C198071D}">
      <dgm:prSet/>
      <dgm:spPr/>
      <dgm:t>
        <a:bodyPr/>
        <a:lstStyle/>
        <a:p>
          <a:endParaRPr lang="ru-RU"/>
        </a:p>
      </dgm:t>
    </dgm:pt>
    <dgm:pt modelId="{B4199A87-1783-4427-B79D-2E3D4F4FE6B4}" type="sibTrans" cxnId="{DB03F495-55B3-443D-9A54-29A4C198071D}">
      <dgm:prSet/>
      <dgm:spPr/>
      <dgm:t>
        <a:bodyPr/>
        <a:lstStyle/>
        <a:p>
          <a:endParaRPr lang="ru-RU"/>
        </a:p>
      </dgm:t>
    </dgm:pt>
    <dgm:pt modelId="{DFCBCDA8-2B92-4B69-8295-38411F1A75A2}" type="pres">
      <dgm:prSet presAssocID="{54F28D99-5568-4BF0-AA22-3A213A2A456F}" presName="CompostProcess" presStyleCnt="0">
        <dgm:presLayoutVars>
          <dgm:dir/>
          <dgm:resizeHandles val="exact"/>
        </dgm:presLayoutVars>
      </dgm:prSet>
      <dgm:spPr/>
    </dgm:pt>
    <dgm:pt modelId="{7F379516-BA8E-4DF5-8DB3-BAD227E669A1}" type="pres">
      <dgm:prSet presAssocID="{54F28D99-5568-4BF0-AA22-3A213A2A456F}" presName="arrow" presStyleLbl="bgShp" presStyleIdx="0" presStyleCnt="1"/>
      <dgm:spPr/>
    </dgm:pt>
    <dgm:pt modelId="{2CBE677B-E590-4BBD-BD17-E6CBC7947ED3}" type="pres">
      <dgm:prSet presAssocID="{54F28D99-5568-4BF0-AA22-3A213A2A456F}" presName="linearProcess" presStyleCnt="0"/>
      <dgm:spPr/>
    </dgm:pt>
    <dgm:pt modelId="{E3DC5F05-ACA5-480A-8C0B-F94EC3DAB728}" type="pres">
      <dgm:prSet presAssocID="{E8EEA157-C825-4C30-A52B-158EB2C84365}" presName="textNode" presStyleLbl="node1" presStyleIdx="0" presStyleCnt="1" custScaleX="182888" custScaleY="93835">
        <dgm:presLayoutVars>
          <dgm:bulletEnabled val="1"/>
        </dgm:presLayoutVars>
      </dgm:prSet>
      <dgm:spPr/>
      <dgm:t>
        <a:bodyPr/>
        <a:lstStyle/>
        <a:p>
          <a:endParaRPr lang="ru-RU"/>
        </a:p>
      </dgm:t>
    </dgm:pt>
  </dgm:ptLst>
  <dgm:cxnLst>
    <dgm:cxn modelId="{50FBCE6C-CA18-492D-B841-A5A16F447B84}" type="presOf" srcId="{E8EEA157-C825-4C30-A52B-158EB2C84365}" destId="{E3DC5F05-ACA5-480A-8C0B-F94EC3DAB728}" srcOrd="0" destOrd="0" presId="urn:microsoft.com/office/officeart/2005/8/layout/hProcess9"/>
    <dgm:cxn modelId="{DB03F495-55B3-443D-9A54-29A4C198071D}" srcId="{54F28D99-5568-4BF0-AA22-3A213A2A456F}" destId="{E8EEA157-C825-4C30-A52B-158EB2C84365}" srcOrd="0" destOrd="0" parTransId="{7EDA39EB-3F14-49DE-AE0B-DDFDD670B35B}" sibTransId="{B4199A87-1783-4427-B79D-2E3D4F4FE6B4}"/>
    <dgm:cxn modelId="{42AF6552-B6F2-4EE9-B09E-D96CFFB8EF5C}" type="presOf" srcId="{54F28D99-5568-4BF0-AA22-3A213A2A456F}" destId="{DFCBCDA8-2B92-4B69-8295-38411F1A75A2}" srcOrd="0" destOrd="0" presId="urn:microsoft.com/office/officeart/2005/8/layout/hProcess9"/>
    <dgm:cxn modelId="{E56B7A06-3EB2-4DBD-AE5F-B2A4FE05C2FC}" type="presParOf" srcId="{DFCBCDA8-2B92-4B69-8295-38411F1A75A2}" destId="{7F379516-BA8E-4DF5-8DB3-BAD227E669A1}" srcOrd="0" destOrd="0" presId="urn:microsoft.com/office/officeart/2005/8/layout/hProcess9"/>
    <dgm:cxn modelId="{3CD887FA-DEB0-4F6D-B226-3298C8A14EAA}" type="presParOf" srcId="{DFCBCDA8-2B92-4B69-8295-38411F1A75A2}" destId="{2CBE677B-E590-4BBD-BD17-E6CBC7947ED3}" srcOrd="1" destOrd="0" presId="urn:microsoft.com/office/officeart/2005/8/layout/hProcess9"/>
    <dgm:cxn modelId="{5A8E539B-1403-4E9F-AF5C-396CABE719F9}" type="presParOf" srcId="{2CBE677B-E590-4BBD-BD17-E6CBC7947ED3}" destId="{E3DC5F05-ACA5-480A-8C0B-F94EC3DAB728}" srcOrd="0"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9205A6-9033-4717-9E40-913256D8FFFF}" type="doc">
      <dgm:prSet loTypeId="urn:microsoft.com/office/officeart/2005/8/layout/orgChart1" loCatId="hierarchy" qsTypeId="urn:microsoft.com/office/officeart/2005/8/quickstyle/3d4" qsCatId="3D" csTypeId="urn:microsoft.com/office/officeart/2005/8/colors/colorful3" csCatId="colorful" phldr="1"/>
      <dgm:spPr/>
      <dgm:t>
        <a:bodyPr/>
        <a:lstStyle/>
        <a:p>
          <a:endParaRPr lang="ru-RU"/>
        </a:p>
      </dgm:t>
    </dgm:pt>
    <dgm:pt modelId="{31D27E5D-8E02-424B-9EB7-FD8C7E3796AA}">
      <dgm:prSet phldrT="[Текст]" custT="1"/>
      <dgm:spPr/>
      <dgm:t>
        <a:bodyPr/>
        <a:lstStyle/>
        <a:p>
          <a:r>
            <a:rPr lang="ru-RU" altLang="ru-RU" sz="3000" b="1" dirty="0" smtClean="0">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3000" dirty="0"/>
        </a:p>
      </dgm:t>
    </dgm:pt>
    <dgm:pt modelId="{5FB69BB6-FD99-4A1F-A927-C96753689670}" type="parTrans" cxnId="{BB838CA7-0A48-4D1A-9CF6-00686EE7C4A3}">
      <dgm:prSet/>
      <dgm:spPr/>
      <dgm:t>
        <a:bodyPr/>
        <a:lstStyle/>
        <a:p>
          <a:endParaRPr lang="ru-RU"/>
        </a:p>
      </dgm:t>
    </dgm:pt>
    <dgm:pt modelId="{13D1AD18-CACE-48A5-AD1C-63CAB98262B1}" type="sibTrans" cxnId="{BB838CA7-0A48-4D1A-9CF6-00686EE7C4A3}">
      <dgm:prSet/>
      <dgm:spPr/>
      <dgm:t>
        <a:bodyPr/>
        <a:lstStyle/>
        <a:p>
          <a:endParaRPr lang="ru-RU"/>
        </a:p>
      </dgm:t>
    </dgm:pt>
    <dgm:pt modelId="{2CB6ADC5-2F87-4057-A698-B7163E3C8C21}">
      <dgm:prSet phldrT="[Текст]"/>
      <dgm:spPr/>
      <dgm:t>
        <a:bodyPr/>
        <a:lstStyle/>
        <a:p>
          <a:r>
            <a:rPr lang="ru-RU" altLang="ru-RU" dirty="0" smtClean="0">
              <a:latin typeface="Times New Roman" panose="02020603050405020304" pitchFamily="18" charset="0"/>
              <a:ea typeface="Calibri" panose="020F0502020204030204" pitchFamily="34" charset="0"/>
              <a:cs typeface="Times New Roman" panose="02020603050405020304" pitchFamily="18" charset="0"/>
            </a:rPr>
            <a:t>Утвержден федеральный перечень учебников, допущенных к использованию при реализации образовательных программ начального общего, основного общего, среднего общего образования.</a:t>
          </a:r>
          <a:endParaRPr lang="ru-RU" dirty="0"/>
        </a:p>
      </dgm:t>
    </dgm:pt>
    <dgm:pt modelId="{4EDF491F-2BDD-49AB-AAAD-7C4A406325B5}" type="parTrans" cxnId="{64D3C12B-0D3D-4428-A48C-6D4FBFC18702}">
      <dgm:prSet/>
      <dgm:spPr/>
      <dgm:t>
        <a:bodyPr/>
        <a:lstStyle/>
        <a:p>
          <a:endParaRPr lang="ru-RU"/>
        </a:p>
      </dgm:t>
    </dgm:pt>
    <dgm:pt modelId="{76B39B7E-0AAA-47EC-B9B4-4DE94680921C}" type="sibTrans" cxnId="{64D3C12B-0D3D-4428-A48C-6D4FBFC18702}">
      <dgm:prSet/>
      <dgm:spPr/>
      <dgm:t>
        <a:bodyPr/>
        <a:lstStyle/>
        <a:p>
          <a:endParaRPr lang="ru-RU"/>
        </a:p>
      </dgm:t>
    </dgm:pt>
    <dgm:pt modelId="{21F2E13E-3855-4FD4-AA33-A3D2164D9E0E}">
      <dgm:prSet phldrT="[Текст]"/>
      <dgm:spPr/>
      <dgm:t>
        <a:bodyPr/>
        <a:lstStyle/>
        <a:p>
          <a:r>
            <a:rPr lang="ru-RU" altLang="ru-RU" smtClean="0">
              <a:latin typeface="Times New Roman" panose="02020603050405020304" pitchFamily="18" charset="0"/>
              <a:ea typeface="Calibri" panose="020F0502020204030204" pitchFamily="34" charset="0"/>
              <a:cs typeface="Times New Roman" panose="02020603050405020304" pitchFamily="18" charset="0"/>
            </a:rPr>
            <a:t>Учебники, входящие в федеральный перечень учебников, рекомендованных к использованию, включаются в федеральный перечень учебников, допущенных к использованию, на 5 лет со дня вступления в силу настоящего приказа.</a:t>
          </a:r>
          <a:endParaRPr lang="ru-RU"/>
        </a:p>
      </dgm:t>
    </dgm:pt>
    <dgm:pt modelId="{5E5E0995-B7B5-4194-A098-CAB8DD4F9A63}" type="parTrans" cxnId="{24A2A049-58F7-4FEB-9E3A-647AE4893CE9}">
      <dgm:prSet/>
      <dgm:spPr/>
      <dgm:t>
        <a:bodyPr/>
        <a:lstStyle/>
        <a:p>
          <a:endParaRPr lang="ru-RU"/>
        </a:p>
      </dgm:t>
    </dgm:pt>
    <dgm:pt modelId="{9DB35551-021A-4868-81D8-D068EADD9F42}" type="sibTrans" cxnId="{24A2A049-58F7-4FEB-9E3A-647AE4893CE9}">
      <dgm:prSet/>
      <dgm:spPr/>
      <dgm:t>
        <a:bodyPr/>
        <a:lstStyle/>
        <a:p>
          <a:endParaRPr lang="ru-RU"/>
        </a:p>
      </dgm:t>
    </dgm:pt>
    <dgm:pt modelId="{4F38AE71-F672-423C-B335-AC3E79DC046D}" type="pres">
      <dgm:prSet presAssocID="{149205A6-9033-4717-9E40-913256D8FFFF}" presName="hierChild1" presStyleCnt="0">
        <dgm:presLayoutVars>
          <dgm:orgChart val="1"/>
          <dgm:chPref val="1"/>
          <dgm:dir/>
          <dgm:animOne val="branch"/>
          <dgm:animLvl val="lvl"/>
          <dgm:resizeHandles/>
        </dgm:presLayoutVars>
      </dgm:prSet>
      <dgm:spPr/>
      <dgm:t>
        <a:bodyPr/>
        <a:lstStyle/>
        <a:p>
          <a:endParaRPr lang="ru-RU"/>
        </a:p>
      </dgm:t>
    </dgm:pt>
    <dgm:pt modelId="{54EB9C12-93E1-49CF-B97D-CCFA298FBFC1}" type="pres">
      <dgm:prSet presAssocID="{31D27E5D-8E02-424B-9EB7-FD8C7E3796AA}" presName="hierRoot1" presStyleCnt="0">
        <dgm:presLayoutVars>
          <dgm:hierBranch val="init"/>
        </dgm:presLayoutVars>
      </dgm:prSet>
      <dgm:spPr/>
    </dgm:pt>
    <dgm:pt modelId="{8EAF33DF-B6E5-498C-839A-24F08D2FFC2D}" type="pres">
      <dgm:prSet presAssocID="{31D27E5D-8E02-424B-9EB7-FD8C7E3796AA}" presName="rootComposite1" presStyleCnt="0"/>
      <dgm:spPr/>
    </dgm:pt>
    <dgm:pt modelId="{D7D5CCD3-0865-4412-A7E9-A779810EE5AB}" type="pres">
      <dgm:prSet presAssocID="{31D27E5D-8E02-424B-9EB7-FD8C7E3796AA}" presName="rootText1" presStyleLbl="node0" presStyleIdx="0" presStyleCnt="1" custScaleX="182825">
        <dgm:presLayoutVars>
          <dgm:chPref val="3"/>
        </dgm:presLayoutVars>
      </dgm:prSet>
      <dgm:spPr/>
      <dgm:t>
        <a:bodyPr/>
        <a:lstStyle/>
        <a:p>
          <a:endParaRPr lang="ru-RU"/>
        </a:p>
      </dgm:t>
    </dgm:pt>
    <dgm:pt modelId="{1A1AC1FE-1181-45EE-851A-27E000F9A94D}" type="pres">
      <dgm:prSet presAssocID="{31D27E5D-8E02-424B-9EB7-FD8C7E3796AA}" presName="rootConnector1" presStyleLbl="node1" presStyleIdx="0" presStyleCnt="0"/>
      <dgm:spPr/>
      <dgm:t>
        <a:bodyPr/>
        <a:lstStyle/>
        <a:p>
          <a:endParaRPr lang="ru-RU"/>
        </a:p>
      </dgm:t>
    </dgm:pt>
    <dgm:pt modelId="{79780142-A3E4-4A3A-967F-40AE27E1CF11}" type="pres">
      <dgm:prSet presAssocID="{31D27E5D-8E02-424B-9EB7-FD8C7E3796AA}" presName="hierChild2" presStyleCnt="0"/>
      <dgm:spPr/>
    </dgm:pt>
    <dgm:pt modelId="{EC6F0DEA-6970-4E8F-A6D5-BF3EC2787ABB}" type="pres">
      <dgm:prSet presAssocID="{4EDF491F-2BDD-49AB-AAAD-7C4A406325B5}" presName="Name37" presStyleLbl="parChTrans1D2" presStyleIdx="0" presStyleCnt="2"/>
      <dgm:spPr/>
      <dgm:t>
        <a:bodyPr/>
        <a:lstStyle/>
        <a:p>
          <a:endParaRPr lang="ru-RU"/>
        </a:p>
      </dgm:t>
    </dgm:pt>
    <dgm:pt modelId="{2C16D2DC-C823-4F42-A723-25AEDC37A0ED}" type="pres">
      <dgm:prSet presAssocID="{2CB6ADC5-2F87-4057-A698-B7163E3C8C21}" presName="hierRoot2" presStyleCnt="0">
        <dgm:presLayoutVars>
          <dgm:hierBranch val="init"/>
        </dgm:presLayoutVars>
      </dgm:prSet>
      <dgm:spPr/>
    </dgm:pt>
    <dgm:pt modelId="{9854FA87-3713-4E19-8FF0-471A91635F43}" type="pres">
      <dgm:prSet presAssocID="{2CB6ADC5-2F87-4057-A698-B7163E3C8C21}" presName="rootComposite" presStyleCnt="0"/>
      <dgm:spPr/>
    </dgm:pt>
    <dgm:pt modelId="{B4801F89-C422-44F9-9009-4D19190BA0FB}" type="pres">
      <dgm:prSet presAssocID="{2CB6ADC5-2F87-4057-A698-B7163E3C8C21}" presName="rootText" presStyleLbl="node2" presStyleIdx="0" presStyleCnt="2">
        <dgm:presLayoutVars>
          <dgm:chPref val="3"/>
        </dgm:presLayoutVars>
      </dgm:prSet>
      <dgm:spPr/>
      <dgm:t>
        <a:bodyPr/>
        <a:lstStyle/>
        <a:p>
          <a:endParaRPr lang="ru-RU"/>
        </a:p>
      </dgm:t>
    </dgm:pt>
    <dgm:pt modelId="{FAAA7A66-F0EF-4DDA-AD16-BF47AEC9FD45}" type="pres">
      <dgm:prSet presAssocID="{2CB6ADC5-2F87-4057-A698-B7163E3C8C21}" presName="rootConnector" presStyleLbl="node2" presStyleIdx="0" presStyleCnt="2"/>
      <dgm:spPr/>
      <dgm:t>
        <a:bodyPr/>
        <a:lstStyle/>
        <a:p>
          <a:endParaRPr lang="ru-RU"/>
        </a:p>
      </dgm:t>
    </dgm:pt>
    <dgm:pt modelId="{04833DCB-D4FE-47AC-8A07-3D6D3C99B3C3}" type="pres">
      <dgm:prSet presAssocID="{2CB6ADC5-2F87-4057-A698-B7163E3C8C21}" presName="hierChild4" presStyleCnt="0"/>
      <dgm:spPr/>
    </dgm:pt>
    <dgm:pt modelId="{F32DCB2A-7CED-4E2F-B11E-A31342B82EE3}" type="pres">
      <dgm:prSet presAssocID="{2CB6ADC5-2F87-4057-A698-B7163E3C8C21}" presName="hierChild5" presStyleCnt="0"/>
      <dgm:spPr/>
    </dgm:pt>
    <dgm:pt modelId="{1306DD40-7D97-4281-847A-FE03A8617A24}" type="pres">
      <dgm:prSet presAssocID="{5E5E0995-B7B5-4194-A098-CAB8DD4F9A63}" presName="Name37" presStyleLbl="parChTrans1D2" presStyleIdx="1" presStyleCnt="2"/>
      <dgm:spPr/>
      <dgm:t>
        <a:bodyPr/>
        <a:lstStyle/>
        <a:p>
          <a:endParaRPr lang="ru-RU"/>
        </a:p>
      </dgm:t>
    </dgm:pt>
    <dgm:pt modelId="{8EA72379-AD56-4A41-93A3-A4262CE1CEE5}" type="pres">
      <dgm:prSet presAssocID="{21F2E13E-3855-4FD4-AA33-A3D2164D9E0E}" presName="hierRoot2" presStyleCnt="0">
        <dgm:presLayoutVars>
          <dgm:hierBranch val="init"/>
        </dgm:presLayoutVars>
      </dgm:prSet>
      <dgm:spPr/>
    </dgm:pt>
    <dgm:pt modelId="{44FCDD5B-0A0F-4167-B6C5-EC6BB99423AF}" type="pres">
      <dgm:prSet presAssocID="{21F2E13E-3855-4FD4-AA33-A3D2164D9E0E}" presName="rootComposite" presStyleCnt="0"/>
      <dgm:spPr/>
    </dgm:pt>
    <dgm:pt modelId="{15AE4821-8913-445D-8274-784752B69584}" type="pres">
      <dgm:prSet presAssocID="{21F2E13E-3855-4FD4-AA33-A3D2164D9E0E}" presName="rootText" presStyleLbl="node2" presStyleIdx="1" presStyleCnt="2">
        <dgm:presLayoutVars>
          <dgm:chPref val="3"/>
        </dgm:presLayoutVars>
      </dgm:prSet>
      <dgm:spPr/>
      <dgm:t>
        <a:bodyPr/>
        <a:lstStyle/>
        <a:p>
          <a:endParaRPr lang="ru-RU"/>
        </a:p>
      </dgm:t>
    </dgm:pt>
    <dgm:pt modelId="{CB3600D4-E9E5-4EAA-A56B-760A5F06AE16}" type="pres">
      <dgm:prSet presAssocID="{21F2E13E-3855-4FD4-AA33-A3D2164D9E0E}" presName="rootConnector" presStyleLbl="node2" presStyleIdx="1" presStyleCnt="2"/>
      <dgm:spPr/>
      <dgm:t>
        <a:bodyPr/>
        <a:lstStyle/>
        <a:p>
          <a:endParaRPr lang="ru-RU"/>
        </a:p>
      </dgm:t>
    </dgm:pt>
    <dgm:pt modelId="{6F2B202C-91B1-48B9-9349-BF26AB2174EE}" type="pres">
      <dgm:prSet presAssocID="{21F2E13E-3855-4FD4-AA33-A3D2164D9E0E}" presName="hierChild4" presStyleCnt="0"/>
      <dgm:spPr/>
    </dgm:pt>
    <dgm:pt modelId="{C72F1B9E-41FB-4699-BC86-CB658F9F9F63}" type="pres">
      <dgm:prSet presAssocID="{21F2E13E-3855-4FD4-AA33-A3D2164D9E0E}" presName="hierChild5" presStyleCnt="0"/>
      <dgm:spPr/>
    </dgm:pt>
    <dgm:pt modelId="{72EB3ADD-8A77-4D18-A9CF-3AC3D3C8F00A}" type="pres">
      <dgm:prSet presAssocID="{31D27E5D-8E02-424B-9EB7-FD8C7E3796AA}" presName="hierChild3" presStyleCnt="0"/>
      <dgm:spPr/>
    </dgm:pt>
  </dgm:ptLst>
  <dgm:cxnLst>
    <dgm:cxn modelId="{64D3C12B-0D3D-4428-A48C-6D4FBFC18702}" srcId="{31D27E5D-8E02-424B-9EB7-FD8C7E3796AA}" destId="{2CB6ADC5-2F87-4057-A698-B7163E3C8C21}" srcOrd="0" destOrd="0" parTransId="{4EDF491F-2BDD-49AB-AAAD-7C4A406325B5}" sibTransId="{76B39B7E-0AAA-47EC-B9B4-4DE94680921C}"/>
    <dgm:cxn modelId="{673F8FCC-92A8-408E-B206-D5A23F11995C}" type="presOf" srcId="{21F2E13E-3855-4FD4-AA33-A3D2164D9E0E}" destId="{15AE4821-8913-445D-8274-784752B69584}" srcOrd="0" destOrd="0" presId="urn:microsoft.com/office/officeart/2005/8/layout/orgChart1"/>
    <dgm:cxn modelId="{2A2E553B-10CF-4229-8589-5DE9B5737516}" type="presOf" srcId="{4EDF491F-2BDD-49AB-AAAD-7C4A406325B5}" destId="{EC6F0DEA-6970-4E8F-A6D5-BF3EC2787ABB}" srcOrd="0" destOrd="0" presId="urn:microsoft.com/office/officeart/2005/8/layout/orgChart1"/>
    <dgm:cxn modelId="{C1EC403C-39D1-4B1C-A405-E728479D9282}" type="presOf" srcId="{5E5E0995-B7B5-4194-A098-CAB8DD4F9A63}" destId="{1306DD40-7D97-4281-847A-FE03A8617A24}" srcOrd="0" destOrd="0" presId="urn:microsoft.com/office/officeart/2005/8/layout/orgChart1"/>
    <dgm:cxn modelId="{BB838CA7-0A48-4D1A-9CF6-00686EE7C4A3}" srcId="{149205A6-9033-4717-9E40-913256D8FFFF}" destId="{31D27E5D-8E02-424B-9EB7-FD8C7E3796AA}" srcOrd="0" destOrd="0" parTransId="{5FB69BB6-FD99-4A1F-A927-C96753689670}" sibTransId="{13D1AD18-CACE-48A5-AD1C-63CAB98262B1}"/>
    <dgm:cxn modelId="{2798054D-01D9-41F6-BD3F-3197148450B8}" type="presOf" srcId="{31D27E5D-8E02-424B-9EB7-FD8C7E3796AA}" destId="{D7D5CCD3-0865-4412-A7E9-A779810EE5AB}" srcOrd="0" destOrd="0" presId="urn:microsoft.com/office/officeart/2005/8/layout/orgChart1"/>
    <dgm:cxn modelId="{FAA72293-E5A6-450E-92F7-7B50FF2B5297}" type="presOf" srcId="{21F2E13E-3855-4FD4-AA33-A3D2164D9E0E}" destId="{CB3600D4-E9E5-4EAA-A56B-760A5F06AE16}" srcOrd="1" destOrd="0" presId="urn:microsoft.com/office/officeart/2005/8/layout/orgChart1"/>
    <dgm:cxn modelId="{24A2A049-58F7-4FEB-9E3A-647AE4893CE9}" srcId="{31D27E5D-8E02-424B-9EB7-FD8C7E3796AA}" destId="{21F2E13E-3855-4FD4-AA33-A3D2164D9E0E}" srcOrd="1" destOrd="0" parTransId="{5E5E0995-B7B5-4194-A098-CAB8DD4F9A63}" sibTransId="{9DB35551-021A-4868-81D8-D068EADD9F42}"/>
    <dgm:cxn modelId="{84E649A8-7B7B-4608-8A06-2567F153C5E7}" type="presOf" srcId="{149205A6-9033-4717-9E40-913256D8FFFF}" destId="{4F38AE71-F672-423C-B335-AC3E79DC046D}" srcOrd="0" destOrd="0" presId="urn:microsoft.com/office/officeart/2005/8/layout/orgChart1"/>
    <dgm:cxn modelId="{51A30A19-2B71-4E67-BD46-8F30C5648728}" type="presOf" srcId="{2CB6ADC5-2F87-4057-A698-B7163E3C8C21}" destId="{FAAA7A66-F0EF-4DDA-AD16-BF47AEC9FD45}" srcOrd="1" destOrd="0" presId="urn:microsoft.com/office/officeart/2005/8/layout/orgChart1"/>
    <dgm:cxn modelId="{09CE1FA4-33F0-4974-B9AC-FC161DA38552}" type="presOf" srcId="{31D27E5D-8E02-424B-9EB7-FD8C7E3796AA}" destId="{1A1AC1FE-1181-45EE-851A-27E000F9A94D}" srcOrd="1" destOrd="0" presId="urn:microsoft.com/office/officeart/2005/8/layout/orgChart1"/>
    <dgm:cxn modelId="{49C01469-B7B2-46CC-B982-165E47BF377C}" type="presOf" srcId="{2CB6ADC5-2F87-4057-A698-B7163E3C8C21}" destId="{B4801F89-C422-44F9-9009-4D19190BA0FB}" srcOrd="0" destOrd="0" presId="urn:microsoft.com/office/officeart/2005/8/layout/orgChart1"/>
    <dgm:cxn modelId="{6839FC7E-A402-4218-962A-20778B4D33E4}" type="presParOf" srcId="{4F38AE71-F672-423C-B335-AC3E79DC046D}" destId="{54EB9C12-93E1-49CF-B97D-CCFA298FBFC1}" srcOrd="0" destOrd="0" presId="urn:microsoft.com/office/officeart/2005/8/layout/orgChart1"/>
    <dgm:cxn modelId="{FE700CA5-7028-40AD-9400-AA9915B66CD3}" type="presParOf" srcId="{54EB9C12-93E1-49CF-B97D-CCFA298FBFC1}" destId="{8EAF33DF-B6E5-498C-839A-24F08D2FFC2D}" srcOrd="0" destOrd="0" presId="urn:microsoft.com/office/officeart/2005/8/layout/orgChart1"/>
    <dgm:cxn modelId="{B1B36D69-F5B5-4A04-BB1E-C2FB5AB0CB7A}" type="presParOf" srcId="{8EAF33DF-B6E5-498C-839A-24F08D2FFC2D}" destId="{D7D5CCD3-0865-4412-A7E9-A779810EE5AB}" srcOrd="0" destOrd="0" presId="urn:microsoft.com/office/officeart/2005/8/layout/orgChart1"/>
    <dgm:cxn modelId="{888DEEF2-4EBA-45F9-8EDD-BC757D6A0D93}" type="presParOf" srcId="{8EAF33DF-B6E5-498C-839A-24F08D2FFC2D}" destId="{1A1AC1FE-1181-45EE-851A-27E000F9A94D}" srcOrd="1" destOrd="0" presId="urn:microsoft.com/office/officeart/2005/8/layout/orgChart1"/>
    <dgm:cxn modelId="{53DB6DBA-A2F4-49D8-A13A-EA37294355C8}" type="presParOf" srcId="{54EB9C12-93E1-49CF-B97D-CCFA298FBFC1}" destId="{79780142-A3E4-4A3A-967F-40AE27E1CF11}" srcOrd="1" destOrd="0" presId="urn:microsoft.com/office/officeart/2005/8/layout/orgChart1"/>
    <dgm:cxn modelId="{E0277A03-0057-4225-BB3F-844F3059B07C}" type="presParOf" srcId="{79780142-A3E4-4A3A-967F-40AE27E1CF11}" destId="{EC6F0DEA-6970-4E8F-A6D5-BF3EC2787ABB}" srcOrd="0" destOrd="0" presId="urn:microsoft.com/office/officeart/2005/8/layout/orgChart1"/>
    <dgm:cxn modelId="{A7448564-02EE-4473-8266-02758366DCFD}" type="presParOf" srcId="{79780142-A3E4-4A3A-967F-40AE27E1CF11}" destId="{2C16D2DC-C823-4F42-A723-25AEDC37A0ED}" srcOrd="1" destOrd="0" presId="urn:microsoft.com/office/officeart/2005/8/layout/orgChart1"/>
    <dgm:cxn modelId="{5DE9F808-4761-4360-A226-FFF33D89FAA4}" type="presParOf" srcId="{2C16D2DC-C823-4F42-A723-25AEDC37A0ED}" destId="{9854FA87-3713-4E19-8FF0-471A91635F43}" srcOrd="0" destOrd="0" presId="urn:microsoft.com/office/officeart/2005/8/layout/orgChart1"/>
    <dgm:cxn modelId="{C1F5ED95-D704-4CFF-ADDC-DAA5463D9AB4}" type="presParOf" srcId="{9854FA87-3713-4E19-8FF0-471A91635F43}" destId="{B4801F89-C422-44F9-9009-4D19190BA0FB}" srcOrd="0" destOrd="0" presId="urn:microsoft.com/office/officeart/2005/8/layout/orgChart1"/>
    <dgm:cxn modelId="{AC8316EB-2FAE-4159-99F3-FD79A8D0E8F5}" type="presParOf" srcId="{9854FA87-3713-4E19-8FF0-471A91635F43}" destId="{FAAA7A66-F0EF-4DDA-AD16-BF47AEC9FD45}" srcOrd="1" destOrd="0" presId="urn:microsoft.com/office/officeart/2005/8/layout/orgChart1"/>
    <dgm:cxn modelId="{6BC0DD80-B877-4A51-B174-87B1E0C082EF}" type="presParOf" srcId="{2C16D2DC-C823-4F42-A723-25AEDC37A0ED}" destId="{04833DCB-D4FE-47AC-8A07-3D6D3C99B3C3}" srcOrd="1" destOrd="0" presId="urn:microsoft.com/office/officeart/2005/8/layout/orgChart1"/>
    <dgm:cxn modelId="{B772A944-20E5-4E83-BABB-5F1E78DAAA0B}" type="presParOf" srcId="{2C16D2DC-C823-4F42-A723-25AEDC37A0ED}" destId="{F32DCB2A-7CED-4E2F-B11E-A31342B82EE3}" srcOrd="2" destOrd="0" presId="urn:microsoft.com/office/officeart/2005/8/layout/orgChart1"/>
    <dgm:cxn modelId="{55AA51E0-F378-4492-B9B1-26D2D7DBC87E}" type="presParOf" srcId="{79780142-A3E4-4A3A-967F-40AE27E1CF11}" destId="{1306DD40-7D97-4281-847A-FE03A8617A24}" srcOrd="2" destOrd="0" presId="urn:microsoft.com/office/officeart/2005/8/layout/orgChart1"/>
    <dgm:cxn modelId="{B8BDE9F9-A39C-4067-99C3-CA488AB4E56E}" type="presParOf" srcId="{79780142-A3E4-4A3A-967F-40AE27E1CF11}" destId="{8EA72379-AD56-4A41-93A3-A4262CE1CEE5}" srcOrd="3" destOrd="0" presId="urn:microsoft.com/office/officeart/2005/8/layout/orgChart1"/>
    <dgm:cxn modelId="{268051AE-ACAF-4482-AEE1-BB40D668A69E}" type="presParOf" srcId="{8EA72379-AD56-4A41-93A3-A4262CE1CEE5}" destId="{44FCDD5B-0A0F-4167-B6C5-EC6BB99423AF}" srcOrd="0" destOrd="0" presId="urn:microsoft.com/office/officeart/2005/8/layout/orgChart1"/>
    <dgm:cxn modelId="{46507BAC-952F-4087-9CF8-C74E4EA5064B}" type="presParOf" srcId="{44FCDD5B-0A0F-4167-B6C5-EC6BB99423AF}" destId="{15AE4821-8913-445D-8274-784752B69584}" srcOrd="0" destOrd="0" presId="urn:microsoft.com/office/officeart/2005/8/layout/orgChart1"/>
    <dgm:cxn modelId="{3985724B-E91E-424F-B3F7-87316D7DF19A}" type="presParOf" srcId="{44FCDD5B-0A0F-4167-B6C5-EC6BB99423AF}" destId="{CB3600D4-E9E5-4EAA-A56B-760A5F06AE16}" srcOrd="1" destOrd="0" presId="urn:microsoft.com/office/officeart/2005/8/layout/orgChart1"/>
    <dgm:cxn modelId="{1D8E33BF-FF2E-4BEC-8C93-D43E68FCA547}" type="presParOf" srcId="{8EA72379-AD56-4A41-93A3-A4262CE1CEE5}" destId="{6F2B202C-91B1-48B9-9349-BF26AB2174EE}" srcOrd="1" destOrd="0" presId="urn:microsoft.com/office/officeart/2005/8/layout/orgChart1"/>
    <dgm:cxn modelId="{0BA0BEE2-AC8A-484A-A043-D84E6BE419C1}" type="presParOf" srcId="{8EA72379-AD56-4A41-93A3-A4262CE1CEE5}" destId="{C72F1B9E-41FB-4699-BC86-CB658F9F9F63}" srcOrd="2" destOrd="0" presId="urn:microsoft.com/office/officeart/2005/8/layout/orgChart1"/>
    <dgm:cxn modelId="{00B704B8-D8C2-4BC4-8FAC-6FA68F5A5AF8}" type="presParOf" srcId="{54EB9C12-93E1-49CF-B97D-CCFA298FBFC1}" destId="{72EB3ADD-8A77-4D18-A9CF-3AC3D3C8F00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9205A6-9033-4717-9E40-913256D8FFFF}" type="doc">
      <dgm:prSet loTypeId="urn:microsoft.com/office/officeart/2005/8/layout/orgChart1" loCatId="hierarchy" qsTypeId="urn:microsoft.com/office/officeart/2005/8/quickstyle/3d4" qsCatId="3D" csTypeId="urn:microsoft.com/office/officeart/2005/8/colors/colorful3" csCatId="colorful" phldr="1"/>
      <dgm:spPr/>
      <dgm:t>
        <a:bodyPr/>
        <a:lstStyle/>
        <a:p>
          <a:endParaRPr lang="ru-RU"/>
        </a:p>
      </dgm:t>
    </dgm:pt>
    <dgm:pt modelId="{31D27E5D-8E02-424B-9EB7-FD8C7E3796AA}">
      <dgm:prSet phldrT="[Текст]" custT="1"/>
      <dgm:spPr/>
      <dgm:t>
        <a:bodyPr/>
        <a:lstStyle/>
        <a:p>
          <a:r>
            <a:rPr lang="ru-RU" altLang="ru-RU" sz="3000" b="1" dirty="0" smtClean="0">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3000" dirty="0"/>
        </a:p>
      </dgm:t>
    </dgm:pt>
    <dgm:pt modelId="{5FB69BB6-FD99-4A1F-A927-C96753689670}" type="parTrans" cxnId="{BB838CA7-0A48-4D1A-9CF6-00686EE7C4A3}">
      <dgm:prSet/>
      <dgm:spPr/>
      <dgm:t>
        <a:bodyPr/>
        <a:lstStyle/>
        <a:p>
          <a:endParaRPr lang="ru-RU"/>
        </a:p>
      </dgm:t>
    </dgm:pt>
    <dgm:pt modelId="{13D1AD18-CACE-48A5-AD1C-63CAB98262B1}" type="sibTrans" cxnId="{BB838CA7-0A48-4D1A-9CF6-00686EE7C4A3}">
      <dgm:prSet/>
      <dgm:spPr/>
      <dgm:t>
        <a:bodyPr/>
        <a:lstStyle/>
        <a:p>
          <a:endParaRPr lang="ru-RU"/>
        </a:p>
      </dgm:t>
    </dgm:pt>
    <dgm:pt modelId="{7C28EBEE-8EFB-44E8-981A-580285F7E829}">
      <dgm:prSet phldrT="[Текст]"/>
      <dgm:spPr/>
      <dgm:t>
        <a:bodyPr/>
        <a:lstStyle/>
        <a:p>
          <a:r>
            <a:rPr lang="ru-RU" dirty="0" smtClean="0"/>
            <a:t>На основе</a:t>
          </a:r>
          <a:br>
            <a:rPr lang="ru-RU" dirty="0" smtClean="0"/>
          </a:br>
          <a:r>
            <a:rPr lang="ru-RU" dirty="0" smtClean="0"/>
            <a:t> примерной программы воспитания образовательные организации разрабатывают свои рабочие программы воспитания. </a:t>
          </a:r>
          <a:endParaRPr lang="ru-RU" dirty="0"/>
        </a:p>
      </dgm:t>
    </dgm:pt>
    <dgm:pt modelId="{F3E90B40-7E09-4F3B-9887-8E6A938C1785}" type="parTrans" cxnId="{8B0783E1-1DF8-4E4E-A2C0-04F91AF85DCE}">
      <dgm:prSet/>
      <dgm:spPr/>
      <dgm:t>
        <a:bodyPr/>
        <a:lstStyle/>
        <a:p>
          <a:endParaRPr lang="ru-RU"/>
        </a:p>
      </dgm:t>
    </dgm:pt>
    <dgm:pt modelId="{B2CCC9D9-AA88-487A-93F9-488828FD23CA}" type="sibTrans" cxnId="{8B0783E1-1DF8-4E4E-A2C0-04F91AF85DCE}">
      <dgm:prSet/>
      <dgm:spPr/>
      <dgm:t>
        <a:bodyPr/>
        <a:lstStyle/>
        <a:p>
          <a:endParaRPr lang="ru-RU"/>
        </a:p>
      </dgm:t>
    </dgm:pt>
    <dgm:pt modelId="{F655AA16-CFAF-4575-B165-70DC2BFB293F}">
      <dgm:prSet phldrT="[Текст]"/>
      <dgm:spPr/>
      <dgm:t>
        <a:bodyPr/>
        <a:lstStyle/>
        <a:p>
          <a:r>
            <a:rPr lang="ru-RU" dirty="0" smtClean="0"/>
            <a:t>Рабочая программа воспитания должна быть короткой и ясной, содержащей конкретное описание предстоящей работы с обучающимися, а не общие рассуждения о воспитании.</a:t>
          </a:r>
          <a:endParaRPr lang="ru-RU" dirty="0"/>
        </a:p>
      </dgm:t>
    </dgm:pt>
    <dgm:pt modelId="{1580CAC4-FB01-4B6A-8BD7-D65C88E652BD}" type="parTrans" cxnId="{A57041F7-07DD-449B-94BA-D7763BCFCFE8}">
      <dgm:prSet/>
      <dgm:spPr/>
      <dgm:t>
        <a:bodyPr/>
        <a:lstStyle/>
        <a:p>
          <a:endParaRPr lang="ru-RU"/>
        </a:p>
      </dgm:t>
    </dgm:pt>
    <dgm:pt modelId="{517FF632-66F7-4355-AFEC-E99DA233B572}" type="sibTrans" cxnId="{A57041F7-07DD-449B-94BA-D7763BCFCFE8}">
      <dgm:prSet/>
      <dgm:spPr/>
      <dgm:t>
        <a:bodyPr/>
        <a:lstStyle/>
        <a:p>
          <a:endParaRPr lang="ru-RU"/>
        </a:p>
      </dgm:t>
    </dgm:pt>
    <dgm:pt modelId="{D767E8D9-EABF-40B1-A553-C662F96899EE}">
      <dgm:prSet phldrT="[Текст]"/>
      <dgm:spPr/>
      <dgm:t>
        <a:bodyPr/>
        <a:lstStyle/>
        <a:p>
          <a:r>
            <a:rPr lang="ru-RU" dirty="0" smtClean="0"/>
            <a:t>Рабочая программа состоит из 4 разделов: </a:t>
          </a:r>
          <a:r>
            <a:rPr lang="ru-RU" i="1" dirty="0" smtClean="0"/>
            <a:t>«Особенности организуемого в школе воспитательного процесса</a:t>
          </a:r>
          <a:r>
            <a:rPr lang="ru-RU" dirty="0" smtClean="0"/>
            <a:t>», </a:t>
          </a:r>
          <a:r>
            <a:rPr lang="ru-RU" i="1" dirty="0" smtClean="0"/>
            <a:t>«Цель и задачи воспитания»</a:t>
          </a:r>
          <a:r>
            <a:rPr lang="ru-RU" dirty="0" smtClean="0"/>
            <a:t>, </a:t>
          </a:r>
          <a:r>
            <a:rPr lang="ru-RU" i="1" dirty="0" smtClean="0"/>
            <a:t>«Виды, формы и содержание деятельности»,</a:t>
          </a:r>
          <a:r>
            <a:rPr lang="ru-RU" dirty="0" smtClean="0"/>
            <a:t> </a:t>
          </a:r>
          <a:r>
            <a:rPr lang="ru-RU" i="1" dirty="0" smtClean="0"/>
            <a:t>«Основные направления самоанализа воспитательной работы».</a:t>
          </a:r>
          <a:endParaRPr lang="ru-RU" dirty="0"/>
        </a:p>
      </dgm:t>
    </dgm:pt>
    <dgm:pt modelId="{51B057E3-08BA-4F66-BCB3-7499025FE6FE}" type="parTrans" cxnId="{F0A4B6D5-1E9A-420F-9C49-E7AECB78CBDA}">
      <dgm:prSet/>
      <dgm:spPr/>
      <dgm:t>
        <a:bodyPr/>
        <a:lstStyle/>
        <a:p>
          <a:endParaRPr lang="ru-RU"/>
        </a:p>
      </dgm:t>
    </dgm:pt>
    <dgm:pt modelId="{EDEF1494-7BEC-4E0A-BFE0-0D0BE7E6570A}" type="sibTrans" cxnId="{F0A4B6D5-1E9A-420F-9C49-E7AECB78CBDA}">
      <dgm:prSet/>
      <dgm:spPr/>
      <dgm:t>
        <a:bodyPr/>
        <a:lstStyle/>
        <a:p>
          <a:endParaRPr lang="ru-RU"/>
        </a:p>
      </dgm:t>
    </dgm:pt>
    <dgm:pt modelId="{4F38AE71-F672-423C-B335-AC3E79DC046D}" type="pres">
      <dgm:prSet presAssocID="{149205A6-9033-4717-9E40-913256D8FFFF}" presName="hierChild1" presStyleCnt="0">
        <dgm:presLayoutVars>
          <dgm:orgChart val="1"/>
          <dgm:chPref val="1"/>
          <dgm:dir/>
          <dgm:animOne val="branch"/>
          <dgm:animLvl val="lvl"/>
          <dgm:resizeHandles/>
        </dgm:presLayoutVars>
      </dgm:prSet>
      <dgm:spPr/>
      <dgm:t>
        <a:bodyPr/>
        <a:lstStyle/>
        <a:p>
          <a:endParaRPr lang="ru-RU"/>
        </a:p>
      </dgm:t>
    </dgm:pt>
    <dgm:pt modelId="{54EB9C12-93E1-49CF-B97D-CCFA298FBFC1}" type="pres">
      <dgm:prSet presAssocID="{31D27E5D-8E02-424B-9EB7-FD8C7E3796AA}" presName="hierRoot1" presStyleCnt="0">
        <dgm:presLayoutVars>
          <dgm:hierBranch val="init"/>
        </dgm:presLayoutVars>
      </dgm:prSet>
      <dgm:spPr/>
    </dgm:pt>
    <dgm:pt modelId="{8EAF33DF-B6E5-498C-839A-24F08D2FFC2D}" type="pres">
      <dgm:prSet presAssocID="{31D27E5D-8E02-424B-9EB7-FD8C7E3796AA}" presName="rootComposite1" presStyleCnt="0"/>
      <dgm:spPr/>
    </dgm:pt>
    <dgm:pt modelId="{D7D5CCD3-0865-4412-A7E9-A779810EE5AB}" type="pres">
      <dgm:prSet presAssocID="{31D27E5D-8E02-424B-9EB7-FD8C7E3796AA}" presName="rootText1" presStyleLbl="node0" presStyleIdx="0" presStyleCnt="1" custScaleX="182825">
        <dgm:presLayoutVars>
          <dgm:chPref val="3"/>
        </dgm:presLayoutVars>
      </dgm:prSet>
      <dgm:spPr/>
      <dgm:t>
        <a:bodyPr/>
        <a:lstStyle/>
        <a:p>
          <a:endParaRPr lang="ru-RU"/>
        </a:p>
      </dgm:t>
    </dgm:pt>
    <dgm:pt modelId="{1A1AC1FE-1181-45EE-851A-27E000F9A94D}" type="pres">
      <dgm:prSet presAssocID="{31D27E5D-8E02-424B-9EB7-FD8C7E3796AA}" presName="rootConnector1" presStyleLbl="node1" presStyleIdx="0" presStyleCnt="0"/>
      <dgm:spPr/>
      <dgm:t>
        <a:bodyPr/>
        <a:lstStyle/>
        <a:p>
          <a:endParaRPr lang="ru-RU"/>
        </a:p>
      </dgm:t>
    </dgm:pt>
    <dgm:pt modelId="{79780142-A3E4-4A3A-967F-40AE27E1CF11}" type="pres">
      <dgm:prSet presAssocID="{31D27E5D-8E02-424B-9EB7-FD8C7E3796AA}" presName="hierChild2" presStyleCnt="0"/>
      <dgm:spPr/>
    </dgm:pt>
    <dgm:pt modelId="{85A20D14-F8E7-45BC-AD1D-FE3D0B226681}" type="pres">
      <dgm:prSet presAssocID="{F3E90B40-7E09-4F3B-9887-8E6A938C1785}" presName="Name37" presStyleLbl="parChTrans1D2" presStyleIdx="0" presStyleCnt="3"/>
      <dgm:spPr/>
      <dgm:t>
        <a:bodyPr/>
        <a:lstStyle/>
        <a:p>
          <a:endParaRPr lang="ru-RU"/>
        </a:p>
      </dgm:t>
    </dgm:pt>
    <dgm:pt modelId="{90557CAE-07EA-4DCD-826F-C9C0B584030D}" type="pres">
      <dgm:prSet presAssocID="{7C28EBEE-8EFB-44E8-981A-580285F7E829}" presName="hierRoot2" presStyleCnt="0">
        <dgm:presLayoutVars>
          <dgm:hierBranch val="init"/>
        </dgm:presLayoutVars>
      </dgm:prSet>
      <dgm:spPr/>
    </dgm:pt>
    <dgm:pt modelId="{5FC5B0C0-1671-4B6F-84A0-64A9786A1880}" type="pres">
      <dgm:prSet presAssocID="{7C28EBEE-8EFB-44E8-981A-580285F7E829}" presName="rootComposite" presStyleCnt="0"/>
      <dgm:spPr/>
    </dgm:pt>
    <dgm:pt modelId="{C1E3F2C1-FD0B-4E0A-A41F-038F3D8D6939}" type="pres">
      <dgm:prSet presAssocID="{7C28EBEE-8EFB-44E8-981A-580285F7E829}" presName="rootText" presStyleLbl="node2" presStyleIdx="0" presStyleCnt="3">
        <dgm:presLayoutVars>
          <dgm:chPref val="3"/>
        </dgm:presLayoutVars>
      </dgm:prSet>
      <dgm:spPr/>
      <dgm:t>
        <a:bodyPr/>
        <a:lstStyle/>
        <a:p>
          <a:endParaRPr lang="ru-RU"/>
        </a:p>
      </dgm:t>
    </dgm:pt>
    <dgm:pt modelId="{7EA4D145-3EB0-4AA3-B960-987DFB7FC271}" type="pres">
      <dgm:prSet presAssocID="{7C28EBEE-8EFB-44E8-981A-580285F7E829}" presName="rootConnector" presStyleLbl="node2" presStyleIdx="0" presStyleCnt="3"/>
      <dgm:spPr/>
      <dgm:t>
        <a:bodyPr/>
        <a:lstStyle/>
        <a:p>
          <a:endParaRPr lang="ru-RU"/>
        </a:p>
      </dgm:t>
    </dgm:pt>
    <dgm:pt modelId="{DB69452D-9B53-443C-AD29-01234DBC3B48}" type="pres">
      <dgm:prSet presAssocID="{7C28EBEE-8EFB-44E8-981A-580285F7E829}" presName="hierChild4" presStyleCnt="0"/>
      <dgm:spPr/>
    </dgm:pt>
    <dgm:pt modelId="{F6F51BAD-87CA-41B5-AB27-99CC26C322AA}" type="pres">
      <dgm:prSet presAssocID="{7C28EBEE-8EFB-44E8-981A-580285F7E829}" presName="hierChild5" presStyleCnt="0"/>
      <dgm:spPr/>
    </dgm:pt>
    <dgm:pt modelId="{2E069FCB-941E-44E0-B15B-6F1E0C264DFA}" type="pres">
      <dgm:prSet presAssocID="{1580CAC4-FB01-4B6A-8BD7-D65C88E652BD}" presName="Name37" presStyleLbl="parChTrans1D2" presStyleIdx="1" presStyleCnt="3"/>
      <dgm:spPr/>
      <dgm:t>
        <a:bodyPr/>
        <a:lstStyle/>
        <a:p>
          <a:endParaRPr lang="ru-RU"/>
        </a:p>
      </dgm:t>
    </dgm:pt>
    <dgm:pt modelId="{B0507B30-33C4-404E-A9A6-DA4A19B22EEA}" type="pres">
      <dgm:prSet presAssocID="{F655AA16-CFAF-4575-B165-70DC2BFB293F}" presName="hierRoot2" presStyleCnt="0">
        <dgm:presLayoutVars>
          <dgm:hierBranch val="init"/>
        </dgm:presLayoutVars>
      </dgm:prSet>
      <dgm:spPr/>
    </dgm:pt>
    <dgm:pt modelId="{924B17D2-F3E5-403B-8750-7FA9E1063E27}" type="pres">
      <dgm:prSet presAssocID="{F655AA16-CFAF-4575-B165-70DC2BFB293F}" presName="rootComposite" presStyleCnt="0"/>
      <dgm:spPr/>
    </dgm:pt>
    <dgm:pt modelId="{82C859E1-43F3-4835-9AD9-FBDC8BF73855}" type="pres">
      <dgm:prSet presAssocID="{F655AA16-CFAF-4575-B165-70DC2BFB293F}" presName="rootText" presStyleLbl="node2" presStyleIdx="1" presStyleCnt="3">
        <dgm:presLayoutVars>
          <dgm:chPref val="3"/>
        </dgm:presLayoutVars>
      </dgm:prSet>
      <dgm:spPr/>
      <dgm:t>
        <a:bodyPr/>
        <a:lstStyle/>
        <a:p>
          <a:endParaRPr lang="ru-RU"/>
        </a:p>
      </dgm:t>
    </dgm:pt>
    <dgm:pt modelId="{3F2BD250-5288-4400-AFBF-D0769C595A2D}" type="pres">
      <dgm:prSet presAssocID="{F655AA16-CFAF-4575-B165-70DC2BFB293F}" presName="rootConnector" presStyleLbl="node2" presStyleIdx="1" presStyleCnt="3"/>
      <dgm:spPr/>
      <dgm:t>
        <a:bodyPr/>
        <a:lstStyle/>
        <a:p>
          <a:endParaRPr lang="ru-RU"/>
        </a:p>
      </dgm:t>
    </dgm:pt>
    <dgm:pt modelId="{B58A22E7-A161-47B4-A9BD-CC4F42DA3AC2}" type="pres">
      <dgm:prSet presAssocID="{F655AA16-CFAF-4575-B165-70DC2BFB293F}" presName="hierChild4" presStyleCnt="0"/>
      <dgm:spPr/>
    </dgm:pt>
    <dgm:pt modelId="{A9E7E0A8-A39C-415D-AE98-5E7DCCAE42BB}" type="pres">
      <dgm:prSet presAssocID="{F655AA16-CFAF-4575-B165-70DC2BFB293F}" presName="hierChild5" presStyleCnt="0"/>
      <dgm:spPr/>
    </dgm:pt>
    <dgm:pt modelId="{BB8CF96B-39C3-4601-AAA5-D6081FFB1EE9}" type="pres">
      <dgm:prSet presAssocID="{51B057E3-08BA-4F66-BCB3-7499025FE6FE}" presName="Name37" presStyleLbl="parChTrans1D2" presStyleIdx="2" presStyleCnt="3"/>
      <dgm:spPr/>
      <dgm:t>
        <a:bodyPr/>
        <a:lstStyle/>
        <a:p>
          <a:endParaRPr lang="ru-RU"/>
        </a:p>
      </dgm:t>
    </dgm:pt>
    <dgm:pt modelId="{23176641-E976-4DF3-85C5-2CC879B53C1D}" type="pres">
      <dgm:prSet presAssocID="{D767E8D9-EABF-40B1-A553-C662F96899EE}" presName="hierRoot2" presStyleCnt="0">
        <dgm:presLayoutVars>
          <dgm:hierBranch val="init"/>
        </dgm:presLayoutVars>
      </dgm:prSet>
      <dgm:spPr/>
    </dgm:pt>
    <dgm:pt modelId="{A79DA44C-7793-454E-9952-371827BEC453}" type="pres">
      <dgm:prSet presAssocID="{D767E8D9-EABF-40B1-A553-C662F96899EE}" presName="rootComposite" presStyleCnt="0"/>
      <dgm:spPr/>
    </dgm:pt>
    <dgm:pt modelId="{CCFB1018-6E49-4305-92AC-D937805EA243}" type="pres">
      <dgm:prSet presAssocID="{D767E8D9-EABF-40B1-A553-C662F96899EE}" presName="rootText" presStyleLbl="node2" presStyleIdx="2" presStyleCnt="3">
        <dgm:presLayoutVars>
          <dgm:chPref val="3"/>
        </dgm:presLayoutVars>
      </dgm:prSet>
      <dgm:spPr/>
      <dgm:t>
        <a:bodyPr/>
        <a:lstStyle/>
        <a:p>
          <a:endParaRPr lang="ru-RU"/>
        </a:p>
      </dgm:t>
    </dgm:pt>
    <dgm:pt modelId="{A19ED968-9234-41E5-8D61-7016746C6088}" type="pres">
      <dgm:prSet presAssocID="{D767E8D9-EABF-40B1-A553-C662F96899EE}" presName="rootConnector" presStyleLbl="node2" presStyleIdx="2" presStyleCnt="3"/>
      <dgm:spPr/>
      <dgm:t>
        <a:bodyPr/>
        <a:lstStyle/>
        <a:p>
          <a:endParaRPr lang="ru-RU"/>
        </a:p>
      </dgm:t>
    </dgm:pt>
    <dgm:pt modelId="{7427D099-402C-43DC-87B0-01F3D3048512}" type="pres">
      <dgm:prSet presAssocID="{D767E8D9-EABF-40B1-A553-C662F96899EE}" presName="hierChild4" presStyleCnt="0"/>
      <dgm:spPr/>
    </dgm:pt>
    <dgm:pt modelId="{DFAFF46B-CCA1-48B7-A8CC-A1589F09E6C7}" type="pres">
      <dgm:prSet presAssocID="{D767E8D9-EABF-40B1-A553-C662F96899EE}" presName="hierChild5" presStyleCnt="0"/>
      <dgm:spPr/>
    </dgm:pt>
    <dgm:pt modelId="{72EB3ADD-8A77-4D18-A9CF-3AC3D3C8F00A}" type="pres">
      <dgm:prSet presAssocID="{31D27E5D-8E02-424B-9EB7-FD8C7E3796AA}" presName="hierChild3" presStyleCnt="0"/>
      <dgm:spPr/>
    </dgm:pt>
  </dgm:ptLst>
  <dgm:cxnLst>
    <dgm:cxn modelId="{B966A14F-E9FB-451A-B437-0C3E22990E79}" type="presOf" srcId="{D767E8D9-EABF-40B1-A553-C662F96899EE}" destId="{A19ED968-9234-41E5-8D61-7016746C6088}" srcOrd="1" destOrd="0" presId="urn:microsoft.com/office/officeart/2005/8/layout/orgChart1"/>
    <dgm:cxn modelId="{CA361051-B5EF-465A-B720-3EC71C2FD9AE}" type="presOf" srcId="{31D27E5D-8E02-424B-9EB7-FD8C7E3796AA}" destId="{1A1AC1FE-1181-45EE-851A-27E000F9A94D}" srcOrd="1" destOrd="0" presId="urn:microsoft.com/office/officeart/2005/8/layout/orgChart1"/>
    <dgm:cxn modelId="{F0A4B6D5-1E9A-420F-9C49-E7AECB78CBDA}" srcId="{31D27E5D-8E02-424B-9EB7-FD8C7E3796AA}" destId="{D767E8D9-EABF-40B1-A553-C662F96899EE}" srcOrd="2" destOrd="0" parTransId="{51B057E3-08BA-4F66-BCB3-7499025FE6FE}" sibTransId="{EDEF1494-7BEC-4E0A-BFE0-0D0BE7E6570A}"/>
    <dgm:cxn modelId="{AF8F6D9C-F6EF-4308-86C0-BE09C3997462}" type="presOf" srcId="{149205A6-9033-4717-9E40-913256D8FFFF}" destId="{4F38AE71-F672-423C-B335-AC3E79DC046D}" srcOrd="0" destOrd="0" presId="urn:microsoft.com/office/officeart/2005/8/layout/orgChart1"/>
    <dgm:cxn modelId="{F17B9F83-C2DF-4BDE-9D12-FDF59189A155}" type="presOf" srcId="{7C28EBEE-8EFB-44E8-981A-580285F7E829}" destId="{7EA4D145-3EB0-4AA3-B960-987DFB7FC271}" srcOrd="1" destOrd="0" presId="urn:microsoft.com/office/officeart/2005/8/layout/orgChart1"/>
    <dgm:cxn modelId="{28E73842-2272-4818-B025-E82E7E6C716C}" type="presOf" srcId="{D767E8D9-EABF-40B1-A553-C662F96899EE}" destId="{CCFB1018-6E49-4305-92AC-D937805EA243}" srcOrd="0" destOrd="0" presId="urn:microsoft.com/office/officeart/2005/8/layout/orgChart1"/>
    <dgm:cxn modelId="{BE10C245-B352-4F67-B1DF-9E3CF63B55D3}" type="presOf" srcId="{F3E90B40-7E09-4F3B-9887-8E6A938C1785}" destId="{85A20D14-F8E7-45BC-AD1D-FE3D0B226681}" srcOrd="0" destOrd="0" presId="urn:microsoft.com/office/officeart/2005/8/layout/orgChart1"/>
    <dgm:cxn modelId="{8B0783E1-1DF8-4E4E-A2C0-04F91AF85DCE}" srcId="{31D27E5D-8E02-424B-9EB7-FD8C7E3796AA}" destId="{7C28EBEE-8EFB-44E8-981A-580285F7E829}" srcOrd="0" destOrd="0" parTransId="{F3E90B40-7E09-4F3B-9887-8E6A938C1785}" sibTransId="{B2CCC9D9-AA88-487A-93F9-488828FD23CA}"/>
    <dgm:cxn modelId="{A57041F7-07DD-449B-94BA-D7763BCFCFE8}" srcId="{31D27E5D-8E02-424B-9EB7-FD8C7E3796AA}" destId="{F655AA16-CFAF-4575-B165-70DC2BFB293F}" srcOrd="1" destOrd="0" parTransId="{1580CAC4-FB01-4B6A-8BD7-D65C88E652BD}" sibTransId="{517FF632-66F7-4355-AFEC-E99DA233B572}"/>
    <dgm:cxn modelId="{80FD6C33-0DE9-4496-8D7A-E1DFC845F757}" type="presOf" srcId="{51B057E3-08BA-4F66-BCB3-7499025FE6FE}" destId="{BB8CF96B-39C3-4601-AAA5-D6081FFB1EE9}" srcOrd="0" destOrd="0" presId="urn:microsoft.com/office/officeart/2005/8/layout/orgChart1"/>
    <dgm:cxn modelId="{BB838CA7-0A48-4D1A-9CF6-00686EE7C4A3}" srcId="{149205A6-9033-4717-9E40-913256D8FFFF}" destId="{31D27E5D-8E02-424B-9EB7-FD8C7E3796AA}" srcOrd="0" destOrd="0" parTransId="{5FB69BB6-FD99-4A1F-A927-C96753689670}" sibTransId="{13D1AD18-CACE-48A5-AD1C-63CAB98262B1}"/>
    <dgm:cxn modelId="{9947DFF7-9ECE-41D0-BFD3-7BABCF74DCC7}" type="presOf" srcId="{F655AA16-CFAF-4575-B165-70DC2BFB293F}" destId="{3F2BD250-5288-4400-AFBF-D0769C595A2D}" srcOrd="1" destOrd="0" presId="urn:microsoft.com/office/officeart/2005/8/layout/orgChart1"/>
    <dgm:cxn modelId="{9FC09A68-1CC9-4C8A-9222-21672C28719B}" type="presOf" srcId="{31D27E5D-8E02-424B-9EB7-FD8C7E3796AA}" destId="{D7D5CCD3-0865-4412-A7E9-A779810EE5AB}" srcOrd="0" destOrd="0" presId="urn:microsoft.com/office/officeart/2005/8/layout/orgChart1"/>
    <dgm:cxn modelId="{FA930DAC-EAA6-43D1-B057-6E3F1B4003DC}" type="presOf" srcId="{1580CAC4-FB01-4B6A-8BD7-D65C88E652BD}" destId="{2E069FCB-941E-44E0-B15B-6F1E0C264DFA}" srcOrd="0" destOrd="0" presId="urn:microsoft.com/office/officeart/2005/8/layout/orgChart1"/>
    <dgm:cxn modelId="{DC7B7FD3-7F44-44CC-9002-E646B9194D48}" type="presOf" srcId="{7C28EBEE-8EFB-44E8-981A-580285F7E829}" destId="{C1E3F2C1-FD0B-4E0A-A41F-038F3D8D6939}" srcOrd="0" destOrd="0" presId="urn:microsoft.com/office/officeart/2005/8/layout/orgChart1"/>
    <dgm:cxn modelId="{1C322AF6-92C0-4C1A-A64C-2CDC7083A40F}" type="presOf" srcId="{F655AA16-CFAF-4575-B165-70DC2BFB293F}" destId="{82C859E1-43F3-4835-9AD9-FBDC8BF73855}" srcOrd="0" destOrd="0" presId="urn:microsoft.com/office/officeart/2005/8/layout/orgChart1"/>
    <dgm:cxn modelId="{6BA470BC-9628-4EF3-99BE-5D176E9B9307}" type="presParOf" srcId="{4F38AE71-F672-423C-B335-AC3E79DC046D}" destId="{54EB9C12-93E1-49CF-B97D-CCFA298FBFC1}" srcOrd="0" destOrd="0" presId="urn:microsoft.com/office/officeart/2005/8/layout/orgChart1"/>
    <dgm:cxn modelId="{532F5856-10A9-408B-9258-5CAB19B2CE3E}" type="presParOf" srcId="{54EB9C12-93E1-49CF-B97D-CCFA298FBFC1}" destId="{8EAF33DF-B6E5-498C-839A-24F08D2FFC2D}" srcOrd="0" destOrd="0" presId="urn:microsoft.com/office/officeart/2005/8/layout/orgChart1"/>
    <dgm:cxn modelId="{08347BFC-B243-47BC-A889-C6B9E7350F76}" type="presParOf" srcId="{8EAF33DF-B6E5-498C-839A-24F08D2FFC2D}" destId="{D7D5CCD3-0865-4412-A7E9-A779810EE5AB}" srcOrd="0" destOrd="0" presId="urn:microsoft.com/office/officeart/2005/8/layout/orgChart1"/>
    <dgm:cxn modelId="{94B48DCD-42F1-4B9D-B401-110783B94D36}" type="presParOf" srcId="{8EAF33DF-B6E5-498C-839A-24F08D2FFC2D}" destId="{1A1AC1FE-1181-45EE-851A-27E000F9A94D}" srcOrd="1" destOrd="0" presId="urn:microsoft.com/office/officeart/2005/8/layout/orgChart1"/>
    <dgm:cxn modelId="{8677E857-14CD-48F8-ABFA-CC2BE75A2EFC}" type="presParOf" srcId="{54EB9C12-93E1-49CF-B97D-CCFA298FBFC1}" destId="{79780142-A3E4-4A3A-967F-40AE27E1CF11}" srcOrd="1" destOrd="0" presId="urn:microsoft.com/office/officeart/2005/8/layout/orgChart1"/>
    <dgm:cxn modelId="{F070A18E-6974-4F93-84EE-8A8534C761FD}" type="presParOf" srcId="{79780142-A3E4-4A3A-967F-40AE27E1CF11}" destId="{85A20D14-F8E7-45BC-AD1D-FE3D0B226681}" srcOrd="0" destOrd="0" presId="urn:microsoft.com/office/officeart/2005/8/layout/orgChart1"/>
    <dgm:cxn modelId="{AB1163C7-F127-4BB2-ABC2-1B727B80F9D6}" type="presParOf" srcId="{79780142-A3E4-4A3A-967F-40AE27E1CF11}" destId="{90557CAE-07EA-4DCD-826F-C9C0B584030D}" srcOrd="1" destOrd="0" presId="urn:microsoft.com/office/officeart/2005/8/layout/orgChart1"/>
    <dgm:cxn modelId="{70AB5AC2-3FE3-4DCF-8560-01E67DA61D03}" type="presParOf" srcId="{90557CAE-07EA-4DCD-826F-C9C0B584030D}" destId="{5FC5B0C0-1671-4B6F-84A0-64A9786A1880}" srcOrd="0" destOrd="0" presId="urn:microsoft.com/office/officeart/2005/8/layout/orgChart1"/>
    <dgm:cxn modelId="{94BA9599-2B3F-48AA-843C-A5EB650078B1}" type="presParOf" srcId="{5FC5B0C0-1671-4B6F-84A0-64A9786A1880}" destId="{C1E3F2C1-FD0B-4E0A-A41F-038F3D8D6939}" srcOrd="0" destOrd="0" presId="urn:microsoft.com/office/officeart/2005/8/layout/orgChart1"/>
    <dgm:cxn modelId="{07718554-2C89-4250-BE9C-468A9BC8757C}" type="presParOf" srcId="{5FC5B0C0-1671-4B6F-84A0-64A9786A1880}" destId="{7EA4D145-3EB0-4AA3-B960-987DFB7FC271}" srcOrd="1" destOrd="0" presId="urn:microsoft.com/office/officeart/2005/8/layout/orgChart1"/>
    <dgm:cxn modelId="{90F12010-1DE1-4F06-A5E6-4B56F43072A4}" type="presParOf" srcId="{90557CAE-07EA-4DCD-826F-C9C0B584030D}" destId="{DB69452D-9B53-443C-AD29-01234DBC3B48}" srcOrd="1" destOrd="0" presId="urn:microsoft.com/office/officeart/2005/8/layout/orgChart1"/>
    <dgm:cxn modelId="{5A72BD94-9579-4FC3-A7D4-73EF693E4396}" type="presParOf" srcId="{90557CAE-07EA-4DCD-826F-C9C0B584030D}" destId="{F6F51BAD-87CA-41B5-AB27-99CC26C322AA}" srcOrd="2" destOrd="0" presId="urn:microsoft.com/office/officeart/2005/8/layout/orgChart1"/>
    <dgm:cxn modelId="{91EC3AD6-7EDA-4F8A-9D9A-4C0E5B0D4819}" type="presParOf" srcId="{79780142-A3E4-4A3A-967F-40AE27E1CF11}" destId="{2E069FCB-941E-44E0-B15B-6F1E0C264DFA}" srcOrd="2" destOrd="0" presId="urn:microsoft.com/office/officeart/2005/8/layout/orgChart1"/>
    <dgm:cxn modelId="{24AA0122-7EE1-4F67-BE26-0F8A24AE45A8}" type="presParOf" srcId="{79780142-A3E4-4A3A-967F-40AE27E1CF11}" destId="{B0507B30-33C4-404E-A9A6-DA4A19B22EEA}" srcOrd="3" destOrd="0" presId="urn:microsoft.com/office/officeart/2005/8/layout/orgChart1"/>
    <dgm:cxn modelId="{D618C184-F189-41B7-A95B-FD9EFF97168C}" type="presParOf" srcId="{B0507B30-33C4-404E-A9A6-DA4A19B22EEA}" destId="{924B17D2-F3E5-403B-8750-7FA9E1063E27}" srcOrd="0" destOrd="0" presId="urn:microsoft.com/office/officeart/2005/8/layout/orgChart1"/>
    <dgm:cxn modelId="{198F7D1A-9E3F-4424-8BB0-9C30C5C3535E}" type="presParOf" srcId="{924B17D2-F3E5-403B-8750-7FA9E1063E27}" destId="{82C859E1-43F3-4835-9AD9-FBDC8BF73855}" srcOrd="0" destOrd="0" presId="urn:microsoft.com/office/officeart/2005/8/layout/orgChart1"/>
    <dgm:cxn modelId="{C96D2FFC-8BCD-4A0D-B571-BDB297E803CB}" type="presParOf" srcId="{924B17D2-F3E5-403B-8750-7FA9E1063E27}" destId="{3F2BD250-5288-4400-AFBF-D0769C595A2D}" srcOrd="1" destOrd="0" presId="urn:microsoft.com/office/officeart/2005/8/layout/orgChart1"/>
    <dgm:cxn modelId="{0A831545-64EA-46E3-9591-7F178AAC93AB}" type="presParOf" srcId="{B0507B30-33C4-404E-A9A6-DA4A19B22EEA}" destId="{B58A22E7-A161-47B4-A9BD-CC4F42DA3AC2}" srcOrd="1" destOrd="0" presId="urn:microsoft.com/office/officeart/2005/8/layout/orgChart1"/>
    <dgm:cxn modelId="{6D5860EE-0E4B-44D3-847B-8B16BF455880}" type="presParOf" srcId="{B0507B30-33C4-404E-A9A6-DA4A19B22EEA}" destId="{A9E7E0A8-A39C-415D-AE98-5E7DCCAE42BB}" srcOrd="2" destOrd="0" presId="urn:microsoft.com/office/officeart/2005/8/layout/orgChart1"/>
    <dgm:cxn modelId="{7439A424-B1A7-435D-B87F-BF1D109BF2BB}" type="presParOf" srcId="{79780142-A3E4-4A3A-967F-40AE27E1CF11}" destId="{BB8CF96B-39C3-4601-AAA5-D6081FFB1EE9}" srcOrd="4" destOrd="0" presId="urn:microsoft.com/office/officeart/2005/8/layout/orgChart1"/>
    <dgm:cxn modelId="{AE83E839-F3A4-4E1B-B1E3-77BFDA9E50CB}" type="presParOf" srcId="{79780142-A3E4-4A3A-967F-40AE27E1CF11}" destId="{23176641-E976-4DF3-85C5-2CC879B53C1D}" srcOrd="5" destOrd="0" presId="urn:microsoft.com/office/officeart/2005/8/layout/orgChart1"/>
    <dgm:cxn modelId="{A10B9D7D-832A-4E60-8A5D-5D34648480C3}" type="presParOf" srcId="{23176641-E976-4DF3-85C5-2CC879B53C1D}" destId="{A79DA44C-7793-454E-9952-371827BEC453}" srcOrd="0" destOrd="0" presId="urn:microsoft.com/office/officeart/2005/8/layout/orgChart1"/>
    <dgm:cxn modelId="{C25EFD82-EDFB-48DF-A013-4253D44633A6}" type="presParOf" srcId="{A79DA44C-7793-454E-9952-371827BEC453}" destId="{CCFB1018-6E49-4305-92AC-D937805EA243}" srcOrd="0" destOrd="0" presId="urn:microsoft.com/office/officeart/2005/8/layout/orgChart1"/>
    <dgm:cxn modelId="{096E88C5-9B2B-4560-9664-55CCD209FFC1}" type="presParOf" srcId="{A79DA44C-7793-454E-9952-371827BEC453}" destId="{A19ED968-9234-41E5-8D61-7016746C6088}" srcOrd="1" destOrd="0" presId="urn:microsoft.com/office/officeart/2005/8/layout/orgChart1"/>
    <dgm:cxn modelId="{47AA25AB-AF28-475B-9196-9063EA4692F6}" type="presParOf" srcId="{23176641-E976-4DF3-85C5-2CC879B53C1D}" destId="{7427D099-402C-43DC-87B0-01F3D3048512}" srcOrd="1" destOrd="0" presId="urn:microsoft.com/office/officeart/2005/8/layout/orgChart1"/>
    <dgm:cxn modelId="{F039C056-65FA-4CA2-AE3F-210C05D0DB1D}" type="presParOf" srcId="{23176641-E976-4DF3-85C5-2CC879B53C1D}" destId="{DFAFF46B-CCA1-48B7-A8CC-A1589F09E6C7}" srcOrd="2" destOrd="0" presId="urn:microsoft.com/office/officeart/2005/8/layout/orgChart1"/>
    <dgm:cxn modelId="{7D37426A-10CE-404A-BBB0-B5816A38E96D}" type="presParOf" srcId="{54EB9C12-93E1-49CF-B97D-CCFA298FBFC1}" destId="{72EB3ADD-8A77-4D18-A9CF-3AC3D3C8F00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9205A6-9033-4717-9E40-913256D8FFFF}" type="doc">
      <dgm:prSet loTypeId="urn:microsoft.com/office/officeart/2005/8/layout/orgChart1" loCatId="hierarchy" qsTypeId="urn:microsoft.com/office/officeart/2005/8/quickstyle/3d4" qsCatId="3D" csTypeId="urn:microsoft.com/office/officeart/2005/8/colors/colorful3" csCatId="colorful" phldr="1"/>
      <dgm:spPr/>
      <dgm:t>
        <a:bodyPr/>
        <a:lstStyle/>
        <a:p>
          <a:endParaRPr lang="ru-RU"/>
        </a:p>
      </dgm:t>
    </dgm:pt>
    <dgm:pt modelId="{31D27E5D-8E02-424B-9EB7-FD8C7E3796AA}">
      <dgm:prSet phldrT="[Текст]" custT="1"/>
      <dgm:spPr/>
      <dgm:t>
        <a:bodyPr/>
        <a:lstStyle/>
        <a:p>
          <a:r>
            <a:rPr lang="ru-RU" altLang="ru-RU" sz="3000" b="1" smtClean="0">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3000"/>
        </a:p>
      </dgm:t>
    </dgm:pt>
    <dgm:pt modelId="{5FB69BB6-FD99-4A1F-A927-C96753689670}" type="parTrans" cxnId="{BB838CA7-0A48-4D1A-9CF6-00686EE7C4A3}">
      <dgm:prSet/>
      <dgm:spPr/>
      <dgm:t>
        <a:bodyPr/>
        <a:lstStyle/>
        <a:p>
          <a:endParaRPr lang="ru-RU"/>
        </a:p>
      </dgm:t>
    </dgm:pt>
    <dgm:pt modelId="{13D1AD18-CACE-48A5-AD1C-63CAB98262B1}" type="sibTrans" cxnId="{BB838CA7-0A48-4D1A-9CF6-00686EE7C4A3}">
      <dgm:prSet/>
      <dgm:spPr/>
      <dgm:t>
        <a:bodyPr/>
        <a:lstStyle/>
        <a:p>
          <a:endParaRPr lang="ru-RU"/>
        </a:p>
      </dgm:t>
    </dgm:pt>
    <dgm:pt modelId="{2CB6ADC5-2F87-4057-A698-B7163E3C8C21}">
      <dgm:prSet phldrT="[Текст]"/>
      <dgm:spPr/>
      <dgm:t>
        <a:bodyPr/>
        <a:lstStyle/>
        <a:p>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В документе приведены, в частности, лицензионные требования, предъявляемые к соискателю лицензии, а также к лицензиату, перечни документов и сведений, представляемых в лицензирующий орган</a:t>
          </a:r>
          <a:r>
            <a:rPr lang="ru-RU" altLang="ru-RU" dirty="0" smtClean="0">
              <a:latin typeface="Times New Roman" panose="02020603050405020304" pitchFamily="18" charset="0"/>
              <a:ea typeface="Calibri" panose="020F0502020204030204" pitchFamily="34" charset="0"/>
              <a:cs typeface="Times New Roman" panose="02020603050405020304" pitchFamily="18" charset="0"/>
            </a:rPr>
            <a:t> общего, среднего общего образования.</a:t>
          </a:r>
          <a:endParaRPr lang="ru-RU" dirty="0"/>
        </a:p>
      </dgm:t>
    </dgm:pt>
    <dgm:pt modelId="{4EDF491F-2BDD-49AB-AAAD-7C4A406325B5}" type="parTrans" cxnId="{64D3C12B-0D3D-4428-A48C-6D4FBFC18702}">
      <dgm:prSet/>
      <dgm:spPr/>
      <dgm:t>
        <a:bodyPr/>
        <a:lstStyle/>
        <a:p>
          <a:endParaRPr lang="ru-RU"/>
        </a:p>
      </dgm:t>
    </dgm:pt>
    <dgm:pt modelId="{76B39B7E-0AAA-47EC-B9B4-4DE94680921C}" type="sibTrans" cxnId="{64D3C12B-0D3D-4428-A48C-6D4FBFC18702}">
      <dgm:prSet/>
      <dgm:spPr/>
      <dgm:t>
        <a:bodyPr/>
        <a:lstStyle/>
        <a:p>
          <a:endParaRPr lang="ru-RU"/>
        </a:p>
      </dgm:t>
    </dgm:pt>
    <dgm:pt modelId="{21F2E13E-3855-4FD4-AA33-A3D2164D9E0E}">
      <dgm:prSet phldrT="[Текст]"/>
      <dgm:spPr/>
      <dgm:t>
        <a:bodyPr/>
        <a:lstStyle/>
        <a:p>
          <a:r>
            <a:rPr lang="ru-RU" dirty="0" smtClean="0">
              <a:effectLst/>
              <a:latin typeface="Times New Roman" panose="02020603050405020304" pitchFamily="18" charset="0"/>
              <a:ea typeface="Calibri" panose="020F0502020204030204" pitchFamily="34" charset="0"/>
            </a:rPr>
            <a:t>Изменились лицензионные требования, предъявляемые к лицензиату.</a:t>
          </a:r>
          <a:endParaRPr lang="ru-RU" dirty="0"/>
        </a:p>
      </dgm:t>
    </dgm:pt>
    <dgm:pt modelId="{5E5E0995-B7B5-4194-A098-CAB8DD4F9A63}" type="parTrans" cxnId="{24A2A049-58F7-4FEB-9E3A-647AE4893CE9}">
      <dgm:prSet/>
      <dgm:spPr/>
      <dgm:t>
        <a:bodyPr/>
        <a:lstStyle/>
        <a:p>
          <a:endParaRPr lang="ru-RU"/>
        </a:p>
      </dgm:t>
    </dgm:pt>
    <dgm:pt modelId="{9DB35551-021A-4868-81D8-D068EADD9F42}" type="sibTrans" cxnId="{24A2A049-58F7-4FEB-9E3A-647AE4893CE9}">
      <dgm:prSet/>
      <dgm:spPr/>
      <dgm:t>
        <a:bodyPr/>
        <a:lstStyle/>
        <a:p>
          <a:endParaRPr lang="ru-RU"/>
        </a:p>
      </dgm:t>
    </dgm:pt>
    <dgm:pt modelId="{4F38AE71-F672-423C-B335-AC3E79DC046D}" type="pres">
      <dgm:prSet presAssocID="{149205A6-9033-4717-9E40-913256D8FFFF}" presName="hierChild1" presStyleCnt="0">
        <dgm:presLayoutVars>
          <dgm:orgChart val="1"/>
          <dgm:chPref val="1"/>
          <dgm:dir/>
          <dgm:animOne val="branch"/>
          <dgm:animLvl val="lvl"/>
          <dgm:resizeHandles/>
        </dgm:presLayoutVars>
      </dgm:prSet>
      <dgm:spPr/>
      <dgm:t>
        <a:bodyPr/>
        <a:lstStyle/>
        <a:p>
          <a:endParaRPr lang="ru-RU"/>
        </a:p>
      </dgm:t>
    </dgm:pt>
    <dgm:pt modelId="{54EB9C12-93E1-49CF-B97D-CCFA298FBFC1}" type="pres">
      <dgm:prSet presAssocID="{31D27E5D-8E02-424B-9EB7-FD8C7E3796AA}" presName="hierRoot1" presStyleCnt="0">
        <dgm:presLayoutVars>
          <dgm:hierBranch val="init"/>
        </dgm:presLayoutVars>
      </dgm:prSet>
      <dgm:spPr/>
    </dgm:pt>
    <dgm:pt modelId="{8EAF33DF-B6E5-498C-839A-24F08D2FFC2D}" type="pres">
      <dgm:prSet presAssocID="{31D27E5D-8E02-424B-9EB7-FD8C7E3796AA}" presName="rootComposite1" presStyleCnt="0"/>
      <dgm:spPr/>
    </dgm:pt>
    <dgm:pt modelId="{D7D5CCD3-0865-4412-A7E9-A779810EE5AB}" type="pres">
      <dgm:prSet presAssocID="{31D27E5D-8E02-424B-9EB7-FD8C7E3796AA}" presName="rootText1" presStyleLbl="node0" presStyleIdx="0" presStyleCnt="1" custScaleX="182825">
        <dgm:presLayoutVars>
          <dgm:chPref val="3"/>
        </dgm:presLayoutVars>
      </dgm:prSet>
      <dgm:spPr/>
      <dgm:t>
        <a:bodyPr/>
        <a:lstStyle/>
        <a:p>
          <a:endParaRPr lang="ru-RU"/>
        </a:p>
      </dgm:t>
    </dgm:pt>
    <dgm:pt modelId="{1A1AC1FE-1181-45EE-851A-27E000F9A94D}" type="pres">
      <dgm:prSet presAssocID="{31D27E5D-8E02-424B-9EB7-FD8C7E3796AA}" presName="rootConnector1" presStyleLbl="node1" presStyleIdx="0" presStyleCnt="0"/>
      <dgm:spPr/>
      <dgm:t>
        <a:bodyPr/>
        <a:lstStyle/>
        <a:p>
          <a:endParaRPr lang="ru-RU"/>
        </a:p>
      </dgm:t>
    </dgm:pt>
    <dgm:pt modelId="{79780142-A3E4-4A3A-967F-40AE27E1CF11}" type="pres">
      <dgm:prSet presAssocID="{31D27E5D-8E02-424B-9EB7-FD8C7E3796AA}" presName="hierChild2" presStyleCnt="0"/>
      <dgm:spPr/>
    </dgm:pt>
    <dgm:pt modelId="{EC6F0DEA-6970-4E8F-A6D5-BF3EC2787ABB}" type="pres">
      <dgm:prSet presAssocID="{4EDF491F-2BDD-49AB-AAAD-7C4A406325B5}" presName="Name37" presStyleLbl="parChTrans1D2" presStyleIdx="0" presStyleCnt="2"/>
      <dgm:spPr/>
      <dgm:t>
        <a:bodyPr/>
        <a:lstStyle/>
        <a:p>
          <a:endParaRPr lang="ru-RU"/>
        </a:p>
      </dgm:t>
    </dgm:pt>
    <dgm:pt modelId="{2C16D2DC-C823-4F42-A723-25AEDC37A0ED}" type="pres">
      <dgm:prSet presAssocID="{2CB6ADC5-2F87-4057-A698-B7163E3C8C21}" presName="hierRoot2" presStyleCnt="0">
        <dgm:presLayoutVars>
          <dgm:hierBranch val="init"/>
        </dgm:presLayoutVars>
      </dgm:prSet>
      <dgm:spPr/>
    </dgm:pt>
    <dgm:pt modelId="{9854FA87-3713-4E19-8FF0-471A91635F43}" type="pres">
      <dgm:prSet presAssocID="{2CB6ADC5-2F87-4057-A698-B7163E3C8C21}" presName="rootComposite" presStyleCnt="0"/>
      <dgm:spPr/>
    </dgm:pt>
    <dgm:pt modelId="{B4801F89-C422-44F9-9009-4D19190BA0FB}" type="pres">
      <dgm:prSet presAssocID="{2CB6ADC5-2F87-4057-A698-B7163E3C8C21}" presName="rootText" presStyleLbl="node2" presStyleIdx="0" presStyleCnt="2">
        <dgm:presLayoutVars>
          <dgm:chPref val="3"/>
        </dgm:presLayoutVars>
      </dgm:prSet>
      <dgm:spPr/>
      <dgm:t>
        <a:bodyPr/>
        <a:lstStyle/>
        <a:p>
          <a:endParaRPr lang="ru-RU"/>
        </a:p>
      </dgm:t>
    </dgm:pt>
    <dgm:pt modelId="{FAAA7A66-F0EF-4DDA-AD16-BF47AEC9FD45}" type="pres">
      <dgm:prSet presAssocID="{2CB6ADC5-2F87-4057-A698-B7163E3C8C21}" presName="rootConnector" presStyleLbl="node2" presStyleIdx="0" presStyleCnt="2"/>
      <dgm:spPr/>
      <dgm:t>
        <a:bodyPr/>
        <a:lstStyle/>
        <a:p>
          <a:endParaRPr lang="ru-RU"/>
        </a:p>
      </dgm:t>
    </dgm:pt>
    <dgm:pt modelId="{04833DCB-D4FE-47AC-8A07-3D6D3C99B3C3}" type="pres">
      <dgm:prSet presAssocID="{2CB6ADC5-2F87-4057-A698-B7163E3C8C21}" presName="hierChild4" presStyleCnt="0"/>
      <dgm:spPr/>
    </dgm:pt>
    <dgm:pt modelId="{F32DCB2A-7CED-4E2F-B11E-A31342B82EE3}" type="pres">
      <dgm:prSet presAssocID="{2CB6ADC5-2F87-4057-A698-B7163E3C8C21}" presName="hierChild5" presStyleCnt="0"/>
      <dgm:spPr/>
    </dgm:pt>
    <dgm:pt modelId="{1306DD40-7D97-4281-847A-FE03A8617A24}" type="pres">
      <dgm:prSet presAssocID="{5E5E0995-B7B5-4194-A098-CAB8DD4F9A63}" presName="Name37" presStyleLbl="parChTrans1D2" presStyleIdx="1" presStyleCnt="2"/>
      <dgm:spPr/>
      <dgm:t>
        <a:bodyPr/>
        <a:lstStyle/>
        <a:p>
          <a:endParaRPr lang="ru-RU"/>
        </a:p>
      </dgm:t>
    </dgm:pt>
    <dgm:pt modelId="{8EA72379-AD56-4A41-93A3-A4262CE1CEE5}" type="pres">
      <dgm:prSet presAssocID="{21F2E13E-3855-4FD4-AA33-A3D2164D9E0E}" presName="hierRoot2" presStyleCnt="0">
        <dgm:presLayoutVars>
          <dgm:hierBranch val="init"/>
        </dgm:presLayoutVars>
      </dgm:prSet>
      <dgm:spPr/>
    </dgm:pt>
    <dgm:pt modelId="{44FCDD5B-0A0F-4167-B6C5-EC6BB99423AF}" type="pres">
      <dgm:prSet presAssocID="{21F2E13E-3855-4FD4-AA33-A3D2164D9E0E}" presName="rootComposite" presStyleCnt="0"/>
      <dgm:spPr/>
    </dgm:pt>
    <dgm:pt modelId="{15AE4821-8913-445D-8274-784752B69584}" type="pres">
      <dgm:prSet presAssocID="{21F2E13E-3855-4FD4-AA33-A3D2164D9E0E}" presName="rootText" presStyleLbl="node2" presStyleIdx="1" presStyleCnt="2" custLinFactNeighborX="273" custLinFactNeighborY="-1226">
        <dgm:presLayoutVars>
          <dgm:chPref val="3"/>
        </dgm:presLayoutVars>
      </dgm:prSet>
      <dgm:spPr/>
      <dgm:t>
        <a:bodyPr/>
        <a:lstStyle/>
        <a:p>
          <a:endParaRPr lang="ru-RU"/>
        </a:p>
      </dgm:t>
    </dgm:pt>
    <dgm:pt modelId="{CB3600D4-E9E5-4EAA-A56B-760A5F06AE16}" type="pres">
      <dgm:prSet presAssocID="{21F2E13E-3855-4FD4-AA33-A3D2164D9E0E}" presName="rootConnector" presStyleLbl="node2" presStyleIdx="1" presStyleCnt="2"/>
      <dgm:spPr/>
      <dgm:t>
        <a:bodyPr/>
        <a:lstStyle/>
        <a:p>
          <a:endParaRPr lang="ru-RU"/>
        </a:p>
      </dgm:t>
    </dgm:pt>
    <dgm:pt modelId="{6F2B202C-91B1-48B9-9349-BF26AB2174EE}" type="pres">
      <dgm:prSet presAssocID="{21F2E13E-3855-4FD4-AA33-A3D2164D9E0E}" presName="hierChild4" presStyleCnt="0"/>
      <dgm:spPr/>
    </dgm:pt>
    <dgm:pt modelId="{C72F1B9E-41FB-4699-BC86-CB658F9F9F63}" type="pres">
      <dgm:prSet presAssocID="{21F2E13E-3855-4FD4-AA33-A3D2164D9E0E}" presName="hierChild5" presStyleCnt="0"/>
      <dgm:spPr/>
    </dgm:pt>
    <dgm:pt modelId="{72EB3ADD-8A77-4D18-A9CF-3AC3D3C8F00A}" type="pres">
      <dgm:prSet presAssocID="{31D27E5D-8E02-424B-9EB7-FD8C7E3796AA}" presName="hierChild3" presStyleCnt="0"/>
      <dgm:spPr/>
    </dgm:pt>
  </dgm:ptLst>
  <dgm:cxnLst>
    <dgm:cxn modelId="{00FF2179-848D-430B-9B55-200996D19F4D}" type="presOf" srcId="{2CB6ADC5-2F87-4057-A698-B7163E3C8C21}" destId="{FAAA7A66-F0EF-4DDA-AD16-BF47AEC9FD45}" srcOrd="1" destOrd="0" presId="urn:microsoft.com/office/officeart/2005/8/layout/orgChart1"/>
    <dgm:cxn modelId="{A39991FD-5AA0-455B-ABB3-2DA6A0AF9358}" type="presOf" srcId="{2CB6ADC5-2F87-4057-A698-B7163E3C8C21}" destId="{B4801F89-C422-44F9-9009-4D19190BA0FB}" srcOrd="0" destOrd="0" presId="urn:microsoft.com/office/officeart/2005/8/layout/orgChart1"/>
    <dgm:cxn modelId="{64D3C12B-0D3D-4428-A48C-6D4FBFC18702}" srcId="{31D27E5D-8E02-424B-9EB7-FD8C7E3796AA}" destId="{2CB6ADC5-2F87-4057-A698-B7163E3C8C21}" srcOrd="0" destOrd="0" parTransId="{4EDF491F-2BDD-49AB-AAAD-7C4A406325B5}" sibTransId="{76B39B7E-0AAA-47EC-B9B4-4DE94680921C}"/>
    <dgm:cxn modelId="{B851982E-D03D-4DBF-BC2D-99892323379A}" type="presOf" srcId="{4EDF491F-2BDD-49AB-AAAD-7C4A406325B5}" destId="{EC6F0DEA-6970-4E8F-A6D5-BF3EC2787ABB}" srcOrd="0" destOrd="0" presId="urn:microsoft.com/office/officeart/2005/8/layout/orgChart1"/>
    <dgm:cxn modelId="{E81B46E3-2218-439D-BF3E-C025D7044FA6}" type="presOf" srcId="{5E5E0995-B7B5-4194-A098-CAB8DD4F9A63}" destId="{1306DD40-7D97-4281-847A-FE03A8617A24}" srcOrd="0" destOrd="0" presId="urn:microsoft.com/office/officeart/2005/8/layout/orgChart1"/>
    <dgm:cxn modelId="{FF3BFFBF-9606-43D9-9236-2EA6F4B8CDEC}" type="presOf" srcId="{21F2E13E-3855-4FD4-AA33-A3D2164D9E0E}" destId="{CB3600D4-E9E5-4EAA-A56B-760A5F06AE16}" srcOrd="1" destOrd="0" presId="urn:microsoft.com/office/officeart/2005/8/layout/orgChart1"/>
    <dgm:cxn modelId="{24A2A049-58F7-4FEB-9E3A-647AE4893CE9}" srcId="{31D27E5D-8E02-424B-9EB7-FD8C7E3796AA}" destId="{21F2E13E-3855-4FD4-AA33-A3D2164D9E0E}" srcOrd="1" destOrd="0" parTransId="{5E5E0995-B7B5-4194-A098-CAB8DD4F9A63}" sibTransId="{9DB35551-021A-4868-81D8-D068EADD9F42}"/>
    <dgm:cxn modelId="{CD146318-C889-44B3-B86F-D809348BD6FF}" type="presOf" srcId="{31D27E5D-8E02-424B-9EB7-FD8C7E3796AA}" destId="{D7D5CCD3-0865-4412-A7E9-A779810EE5AB}" srcOrd="0" destOrd="0" presId="urn:microsoft.com/office/officeart/2005/8/layout/orgChart1"/>
    <dgm:cxn modelId="{3835FDAA-FF1B-41AD-87FA-8B939480F947}" type="presOf" srcId="{31D27E5D-8E02-424B-9EB7-FD8C7E3796AA}" destId="{1A1AC1FE-1181-45EE-851A-27E000F9A94D}" srcOrd="1" destOrd="0" presId="urn:microsoft.com/office/officeart/2005/8/layout/orgChart1"/>
    <dgm:cxn modelId="{BB838CA7-0A48-4D1A-9CF6-00686EE7C4A3}" srcId="{149205A6-9033-4717-9E40-913256D8FFFF}" destId="{31D27E5D-8E02-424B-9EB7-FD8C7E3796AA}" srcOrd="0" destOrd="0" parTransId="{5FB69BB6-FD99-4A1F-A927-C96753689670}" sibTransId="{13D1AD18-CACE-48A5-AD1C-63CAB98262B1}"/>
    <dgm:cxn modelId="{2AC5AF40-47A8-406F-B873-B5129CF486CA}" type="presOf" srcId="{21F2E13E-3855-4FD4-AA33-A3D2164D9E0E}" destId="{15AE4821-8913-445D-8274-784752B69584}" srcOrd="0" destOrd="0" presId="urn:microsoft.com/office/officeart/2005/8/layout/orgChart1"/>
    <dgm:cxn modelId="{F1AC8350-2869-44ED-B904-303AD3830A3D}" type="presOf" srcId="{149205A6-9033-4717-9E40-913256D8FFFF}" destId="{4F38AE71-F672-423C-B335-AC3E79DC046D}" srcOrd="0" destOrd="0" presId="urn:microsoft.com/office/officeart/2005/8/layout/orgChart1"/>
    <dgm:cxn modelId="{C1075BEA-D547-4435-8215-A3C18A14EA25}" type="presParOf" srcId="{4F38AE71-F672-423C-B335-AC3E79DC046D}" destId="{54EB9C12-93E1-49CF-B97D-CCFA298FBFC1}" srcOrd="0" destOrd="0" presId="urn:microsoft.com/office/officeart/2005/8/layout/orgChart1"/>
    <dgm:cxn modelId="{3A646CB7-6686-423B-AA12-CAF98245D6A6}" type="presParOf" srcId="{54EB9C12-93E1-49CF-B97D-CCFA298FBFC1}" destId="{8EAF33DF-B6E5-498C-839A-24F08D2FFC2D}" srcOrd="0" destOrd="0" presId="urn:microsoft.com/office/officeart/2005/8/layout/orgChart1"/>
    <dgm:cxn modelId="{4FAC22D9-A5D8-46FE-B098-6D2FFA6A60D0}" type="presParOf" srcId="{8EAF33DF-B6E5-498C-839A-24F08D2FFC2D}" destId="{D7D5CCD3-0865-4412-A7E9-A779810EE5AB}" srcOrd="0" destOrd="0" presId="urn:microsoft.com/office/officeart/2005/8/layout/orgChart1"/>
    <dgm:cxn modelId="{F8B35FC9-7857-47A0-AA4D-6A0F7BF62443}" type="presParOf" srcId="{8EAF33DF-B6E5-498C-839A-24F08D2FFC2D}" destId="{1A1AC1FE-1181-45EE-851A-27E000F9A94D}" srcOrd="1" destOrd="0" presId="urn:microsoft.com/office/officeart/2005/8/layout/orgChart1"/>
    <dgm:cxn modelId="{3977D934-E336-47C1-A968-904EDB475A62}" type="presParOf" srcId="{54EB9C12-93E1-49CF-B97D-CCFA298FBFC1}" destId="{79780142-A3E4-4A3A-967F-40AE27E1CF11}" srcOrd="1" destOrd="0" presId="urn:microsoft.com/office/officeart/2005/8/layout/orgChart1"/>
    <dgm:cxn modelId="{3ECEF20B-64D1-49EE-89F8-B5527EED9544}" type="presParOf" srcId="{79780142-A3E4-4A3A-967F-40AE27E1CF11}" destId="{EC6F0DEA-6970-4E8F-A6D5-BF3EC2787ABB}" srcOrd="0" destOrd="0" presId="urn:microsoft.com/office/officeart/2005/8/layout/orgChart1"/>
    <dgm:cxn modelId="{DF317634-12E3-4173-BAFD-FCF2AD25A748}" type="presParOf" srcId="{79780142-A3E4-4A3A-967F-40AE27E1CF11}" destId="{2C16D2DC-C823-4F42-A723-25AEDC37A0ED}" srcOrd="1" destOrd="0" presId="urn:microsoft.com/office/officeart/2005/8/layout/orgChart1"/>
    <dgm:cxn modelId="{10888135-4742-4C29-98C9-54154796E1C9}" type="presParOf" srcId="{2C16D2DC-C823-4F42-A723-25AEDC37A0ED}" destId="{9854FA87-3713-4E19-8FF0-471A91635F43}" srcOrd="0" destOrd="0" presId="urn:microsoft.com/office/officeart/2005/8/layout/orgChart1"/>
    <dgm:cxn modelId="{070CA9C5-89F6-4D00-A068-8ABA3CA7A057}" type="presParOf" srcId="{9854FA87-3713-4E19-8FF0-471A91635F43}" destId="{B4801F89-C422-44F9-9009-4D19190BA0FB}" srcOrd="0" destOrd="0" presId="urn:microsoft.com/office/officeart/2005/8/layout/orgChart1"/>
    <dgm:cxn modelId="{E5549DFF-BB9D-4C88-9617-D5AA0F45D581}" type="presParOf" srcId="{9854FA87-3713-4E19-8FF0-471A91635F43}" destId="{FAAA7A66-F0EF-4DDA-AD16-BF47AEC9FD45}" srcOrd="1" destOrd="0" presId="urn:microsoft.com/office/officeart/2005/8/layout/orgChart1"/>
    <dgm:cxn modelId="{7E4D1A27-12BC-4F7E-95E3-49D1546F0271}" type="presParOf" srcId="{2C16D2DC-C823-4F42-A723-25AEDC37A0ED}" destId="{04833DCB-D4FE-47AC-8A07-3D6D3C99B3C3}" srcOrd="1" destOrd="0" presId="urn:microsoft.com/office/officeart/2005/8/layout/orgChart1"/>
    <dgm:cxn modelId="{5CDAE488-032A-49DA-97FD-9EE4F4896D08}" type="presParOf" srcId="{2C16D2DC-C823-4F42-A723-25AEDC37A0ED}" destId="{F32DCB2A-7CED-4E2F-B11E-A31342B82EE3}" srcOrd="2" destOrd="0" presId="urn:microsoft.com/office/officeart/2005/8/layout/orgChart1"/>
    <dgm:cxn modelId="{DCD0DBCC-E8BF-41C4-8B51-EF25D568416B}" type="presParOf" srcId="{79780142-A3E4-4A3A-967F-40AE27E1CF11}" destId="{1306DD40-7D97-4281-847A-FE03A8617A24}" srcOrd="2" destOrd="0" presId="urn:microsoft.com/office/officeart/2005/8/layout/orgChart1"/>
    <dgm:cxn modelId="{CC04F6E8-9BA6-4B16-812F-690BF7F51CD1}" type="presParOf" srcId="{79780142-A3E4-4A3A-967F-40AE27E1CF11}" destId="{8EA72379-AD56-4A41-93A3-A4262CE1CEE5}" srcOrd="3" destOrd="0" presId="urn:microsoft.com/office/officeart/2005/8/layout/orgChart1"/>
    <dgm:cxn modelId="{448B99D1-ACA8-4292-8090-F491A50421AD}" type="presParOf" srcId="{8EA72379-AD56-4A41-93A3-A4262CE1CEE5}" destId="{44FCDD5B-0A0F-4167-B6C5-EC6BB99423AF}" srcOrd="0" destOrd="0" presId="urn:microsoft.com/office/officeart/2005/8/layout/orgChart1"/>
    <dgm:cxn modelId="{DB09EBB9-DF57-4763-A4AB-3450CED32B0B}" type="presParOf" srcId="{44FCDD5B-0A0F-4167-B6C5-EC6BB99423AF}" destId="{15AE4821-8913-445D-8274-784752B69584}" srcOrd="0" destOrd="0" presId="urn:microsoft.com/office/officeart/2005/8/layout/orgChart1"/>
    <dgm:cxn modelId="{CD23ADDD-E533-4B18-8085-51069BF8C418}" type="presParOf" srcId="{44FCDD5B-0A0F-4167-B6C5-EC6BB99423AF}" destId="{CB3600D4-E9E5-4EAA-A56B-760A5F06AE16}" srcOrd="1" destOrd="0" presId="urn:microsoft.com/office/officeart/2005/8/layout/orgChart1"/>
    <dgm:cxn modelId="{B5E6602D-0281-43DD-A0E8-8EAE2CF45223}" type="presParOf" srcId="{8EA72379-AD56-4A41-93A3-A4262CE1CEE5}" destId="{6F2B202C-91B1-48B9-9349-BF26AB2174EE}" srcOrd="1" destOrd="0" presId="urn:microsoft.com/office/officeart/2005/8/layout/orgChart1"/>
    <dgm:cxn modelId="{97FD84FC-F9C7-4582-B14A-90D958E55545}" type="presParOf" srcId="{8EA72379-AD56-4A41-93A3-A4262CE1CEE5}" destId="{C72F1B9E-41FB-4699-BC86-CB658F9F9F63}" srcOrd="2" destOrd="0" presId="urn:microsoft.com/office/officeart/2005/8/layout/orgChart1"/>
    <dgm:cxn modelId="{5FAA0291-0AD6-48F5-9F14-2D82221E9A19}" type="presParOf" srcId="{54EB9C12-93E1-49CF-B97D-CCFA298FBFC1}" destId="{72EB3ADD-8A77-4D18-A9CF-3AC3D3C8F00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5F9F1-AD02-46A7-84EE-8CFF0901104B}">
      <dsp:nvSpPr>
        <dsp:cNvPr id="0" name=""/>
        <dsp:cNvSpPr/>
      </dsp:nvSpPr>
      <dsp:spPr>
        <a:xfrm>
          <a:off x="1608" y="0"/>
          <a:ext cx="4097615" cy="4176464"/>
        </a:xfrm>
        <a:prstGeom prst="roundRect">
          <a:avLst>
            <a:gd name="adj" fmla="val 5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8021" rIns="217805" bIns="0" numCol="1" spcCol="1270" anchor="t" anchorCtr="0">
          <a:noAutofit/>
        </a:bodyPr>
        <a:lstStyle/>
        <a:p>
          <a:pPr lvl="0" algn="r" defTabSz="2178050">
            <a:lnSpc>
              <a:spcPct val="90000"/>
            </a:lnSpc>
            <a:spcBef>
              <a:spcPct val="0"/>
            </a:spcBef>
            <a:spcAft>
              <a:spcPct val="35000"/>
            </a:spcAft>
          </a:pPr>
          <a:r>
            <a:rPr lang="ru-RU" sz="4900" u="sng" kern="1200" smtClean="0">
              <a:latin typeface="Times New Roman" panose="02020603050405020304" pitchFamily="18" charset="0"/>
              <a:cs typeface="Times New Roman" panose="02020603050405020304" pitchFamily="18" charset="0"/>
            </a:rPr>
            <a:t>Было</a:t>
          </a:r>
          <a:endParaRPr lang="ru-RU" sz="4900" u="sng" kern="1200">
            <a:latin typeface="Times New Roman" panose="02020603050405020304" pitchFamily="18" charset="0"/>
            <a:cs typeface="Times New Roman" panose="02020603050405020304" pitchFamily="18" charset="0"/>
          </a:endParaRPr>
        </a:p>
      </dsp:txBody>
      <dsp:txXfrm rot="16200000">
        <a:off x="-1300979" y="1302588"/>
        <a:ext cx="3424700" cy="819523"/>
      </dsp:txXfrm>
    </dsp:sp>
    <dsp:sp modelId="{FC2CC864-7CE9-46DB-A914-E9AE736E577B}">
      <dsp:nvSpPr>
        <dsp:cNvPr id="0" name=""/>
        <dsp:cNvSpPr/>
      </dsp:nvSpPr>
      <dsp:spPr>
        <a:xfrm>
          <a:off x="821132" y="0"/>
          <a:ext cx="3052723" cy="417646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just" defTabSz="889000">
            <a:lnSpc>
              <a:spcPct val="90000"/>
            </a:lnSpc>
            <a:spcBef>
              <a:spcPct val="0"/>
            </a:spcBef>
            <a:spcAft>
              <a:spcPct val="35000"/>
            </a:spcAft>
          </a:pPr>
          <a:r>
            <a:rPr lang="ru-RU" sz="2000" u="sng" kern="1200" smtClean="0">
              <a:effectLst/>
              <a:latin typeface="Times New Roman" panose="02020603050405020304" pitchFamily="18" charset="0"/>
              <a:ea typeface="Times New Roman" panose="02020603050405020304" pitchFamily="18" charset="0"/>
              <a:cs typeface="Times New Roman" panose="02020603050405020304" pitchFamily="18" charset="0"/>
            </a:rPr>
            <a:t>Ред. от 17.04.2020, недействующая</a:t>
          </a:r>
        </a:p>
        <a:p>
          <a:pPr lvl="0" algn="just" defTabSz="889000">
            <a:lnSpc>
              <a:spcPct val="90000"/>
            </a:lnSpc>
            <a:spcBef>
              <a:spcPct val="0"/>
            </a:spcBef>
            <a:spcAft>
              <a:spcPct val="35000"/>
            </a:spcAft>
          </a:pPr>
          <a:r>
            <a:rPr lang="ru-RU" sz="2000" kern="1200" smtClean="0">
              <a:effectLst/>
              <a:latin typeface="Times New Roman" panose="02020603050405020304" pitchFamily="18" charset="0"/>
              <a:ea typeface="Times New Roman" panose="02020603050405020304" pitchFamily="18" charset="0"/>
              <a:cs typeface="Times New Roman" panose="02020603050405020304" pitchFamily="18" charset="0"/>
            </a:rPr>
            <a:t>Сведения о документах об образовании, выдаваемых с 1 </a:t>
          </a:r>
          <a:r>
            <a:rPr lang="ru-RU" sz="2000" strike="sngStrike" kern="120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сентября 2013 г.</a:t>
          </a:r>
          <a:r>
            <a:rPr lang="ru-RU" sz="2000" kern="1200" smtClean="0">
              <a:effectLst/>
              <a:latin typeface="Times New Roman" panose="02020603050405020304" pitchFamily="18" charset="0"/>
              <a:ea typeface="Times New Roman" panose="02020603050405020304" pitchFamily="18" charset="0"/>
              <a:cs typeface="Times New Roman" panose="02020603050405020304" pitchFamily="18" charset="0"/>
            </a:rPr>
            <a:t>, подлежат внесению в информационную систему в течение </a:t>
          </a:r>
          <a:r>
            <a:rPr lang="ru-RU" sz="2000" strike="sngStrike" kern="120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60</a:t>
          </a:r>
          <a:r>
            <a:rPr lang="ru-RU" sz="2000" kern="1200" smtClean="0">
              <a:effectLst/>
              <a:latin typeface="Times New Roman" panose="02020603050405020304" pitchFamily="18" charset="0"/>
              <a:ea typeface="Times New Roman" panose="02020603050405020304" pitchFamily="18" charset="0"/>
              <a:cs typeface="Times New Roman" panose="02020603050405020304" pitchFamily="18" charset="0"/>
            </a:rPr>
            <a:t> дней с даты выдачи указанных документов.</a:t>
          </a:r>
          <a:endParaRPr lang="ru-RU" sz="2000" u="sng" kern="1200"/>
        </a:p>
      </dsp:txBody>
      <dsp:txXfrm>
        <a:off x="821132" y="0"/>
        <a:ext cx="3052723" cy="4176464"/>
      </dsp:txXfrm>
    </dsp:sp>
    <dsp:sp modelId="{55C49264-76B4-4EE7-B6BA-24965EF04367}">
      <dsp:nvSpPr>
        <dsp:cNvPr id="0" name=""/>
        <dsp:cNvSpPr/>
      </dsp:nvSpPr>
      <dsp:spPr>
        <a:xfrm>
          <a:off x="4242641" y="0"/>
          <a:ext cx="4097615" cy="4176464"/>
        </a:xfrm>
        <a:prstGeom prst="roundRect">
          <a:avLst>
            <a:gd name="adj" fmla="val 5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8021" rIns="217805" bIns="0" numCol="1" spcCol="1270" anchor="t" anchorCtr="0">
          <a:noAutofit/>
        </a:bodyPr>
        <a:lstStyle/>
        <a:p>
          <a:pPr lvl="0" algn="r" defTabSz="2178050">
            <a:lnSpc>
              <a:spcPct val="90000"/>
            </a:lnSpc>
            <a:spcBef>
              <a:spcPct val="0"/>
            </a:spcBef>
            <a:spcAft>
              <a:spcPct val="35000"/>
            </a:spcAft>
          </a:pPr>
          <a:r>
            <a:rPr lang="ru-RU" sz="4900" u="sng" kern="1200" smtClean="0">
              <a:latin typeface="Times New Roman" panose="02020603050405020304" pitchFamily="18" charset="0"/>
              <a:cs typeface="Times New Roman" panose="02020603050405020304" pitchFamily="18" charset="0"/>
            </a:rPr>
            <a:t>Стало</a:t>
          </a:r>
          <a:endParaRPr lang="ru-RU" sz="4900" u="sng" kern="1200">
            <a:latin typeface="Times New Roman" panose="02020603050405020304" pitchFamily="18" charset="0"/>
            <a:cs typeface="Times New Roman" panose="02020603050405020304" pitchFamily="18" charset="0"/>
          </a:endParaRPr>
        </a:p>
      </dsp:txBody>
      <dsp:txXfrm rot="16200000">
        <a:off x="2940052" y="1302588"/>
        <a:ext cx="3424700" cy="819523"/>
      </dsp:txXfrm>
    </dsp:sp>
    <dsp:sp modelId="{0DD8E9D4-9C67-42B0-ACC5-33E2A35D271E}">
      <dsp:nvSpPr>
        <dsp:cNvPr id="0" name=""/>
        <dsp:cNvSpPr/>
      </dsp:nvSpPr>
      <dsp:spPr>
        <a:xfrm rot="5400000">
          <a:off x="3956113" y="3274528"/>
          <a:ext cx="614031" cy="614642"/>
        </a:xfrm>
        <a:prstGeom prst="flowChartExtract">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7AD145-27D4-4492-8FED-8C69F9FF3CE7}">
      <dsp:nvSpPr>
        <dsp:cNvPr id="0" name=""/>
        <dsp:cNvSpPr/>
      </dsp:nvSpPr>
      <dsp:spPr>
        <a:xfrm>
          <a:off x="5062164" y="0"/>
          <a:ext cx="3052723" cy="417646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lvl="0" algn="just" defTabSz="622300">
            <a:lnSpc>
              <a:spcPct val="90000"/>
            </a:lnSpc>
            <a:spcBef>
              <a:spcPct val="0"/>
            </a:spcBef>
            <a:spcAft>
              <a:spcPct val="35000"/>
            </a:spcAft>
          </a:pPr>
          <a:r>
            <a:rPr lang="ru-RU" sz="1400" u="sng" kern="1200" smtClean="0">
              <a:effectLst/>
              <a:latin typeface="Times New Roman" panose="02020603050405020304" pitchFamily="18" charset="0"/>
              <a:ea typeface="Times New Roman" panose="02020603050405020304" pitchFamily="18" charset="0"/>
              <a:cs typeface="Times New Roman" panose="02020603050405020304" pitchFamily="18" charset="0"/>
            </a:rPr>
            <a:t>Ред. от 31.10.2020, действующая</a:t>
          </a:r>
        </a:p>
        <a:p>
          <a:pPr lvl="0" algn="just" defTabSz="622300">
            <a:lnSpc>
              <a:spcPct val="90000"/>
            </a:lnSpc>
            <a:spcBef>
              <a:spcPct val="0"/>
            </a:spcBef>
            <a:spcAft>
              <a:spcPct val="35000"/>
            </a:spcAft>
          </a:pPr>
          <a:r>
            <a:rPr lang="ru-RU" sz="1400" kern="1200" smtClean="0">
              <a:effectLst/>
              <a:latin typeface="Times New Roman" panose="02020603050405020304" pitchFamily="18" charset="0"/>
              <a:ea typeface="Times New Roman" panose="02020603050405020304" pitchFamily="18" charset="0"/>
              <a:cs typeface="Times New Roman" panose="02020603050405020304" pitchFamily="18" charset="0"/>
            </a:rPr>
            <a:t>Сведения о документах об образовании, выдаваемых </a:t>
          </a:r>
          <a:r>
            <a:rPr lang="ru-RU" sz="1400" b="1" kern="1200" smtClean="0">
              <a:effectLst/>
              <a:latin typeface="Times New Roman" panose="02020603050405020304" pitchFamily="18" charset="0"/>
              <a:ea typeface="Times New Roman" panose="02020603050405020304" pitchFamily="18" charset="0"/>
              <a:cs typeface="Times New Roman" panose="02020603050405020304" pitchFamily="18" charset="0"/>
            </a:rPr>
            <a:t>с 1 января 2021 г</a:t>
          </a:r>
          <a:r>
            <a:rPr lang="ru-RU" sz="1400" kern="120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u="sng" kern="1200"/>
        </a:p>
        <a:p>
          <a:pPr lvl="0" algn="just" defTabSz="622300">
            <a:lnSpc>
              <a:spcPct val="90000"/>
            </a:lnSpc>
            <a:spcBef>
              <a:spcPct val="0"/>
            </a:spcBef>
            <a:spcAft>
              <a:spcPct val="35000"/>
            </a:spcAft>
          </a:pPr>
          <a:r>
            <a:rPr lang="ru-RU" sz="1400" kern="1200" smtClean="0">
              <a:effectLst/>
              <a:latin typeface="Times New Roman" panose="02020603050405020304" pitchFamily="18" charset="0"/>
              <a:ea typeface="Times New Roman" panose="02020603050405020304" pitchFamily="18" charset="0"/>
              <a:cs typeface="Times New Roman" panose="02020603050405020304" pitchFamily="18" charset="0"/>
            </a:rPr>
            <a:t>лицам, освоившим образовательные программы основного общего, среднего общего, среднего профессионального образования, подлежат внесению в информационную систему </a:t>
          </a:r>
          <a:r>
            <a:rPr lang="ru-RU" sz="1400" b="1" kern="1200" smtClean="0">
              <a:effectLst/>
              <a:latin typeface="Times New Roman" panose="02020603050405020304" pitchFamily="18" charset="0"/>
              <a:ea typeface="Times New Roman" panose="02020603050405020304" pitchFamily="18" charset="0"/>
              <a:cs typeface="Times New Roman" panose="02020603050405020304" pitchFamily="18" charset="0"/>
            </a:rPr>
            <a:t>в течение 20 дней </a:t>
          </a:r>
          <a:r>
            <a:rPr lang="ru-RU" sz="1400" kern="1200" smtClean="0">
              <a:effectLst/>
              <a:latin typeface="Times New Roman" panose="02020603050405020304" pitchFamily="18" charset="0"/>
              <a:ea typeface="Times New Roman" panose="02020603050405020304" pitchFamily="18" charset="0"/>
              <a:cs typeface="Times New Roman" panose="02020603050405020304" pitchFamily="18" charset="0"/>
            </a:rPr>
            <a:t>с даты выдачи указанных документов;</a:t>
          </a:r>
          <a:endPar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622300">
            <a:lnSpc>
              <a:spcPct val="90000"/>
            </a:lnSpc>
            <a:spcBef>
              <a:spcPct val="0"/>
            </a:spcBef>
            <a:spcAft>
              <a:spcPct val="35000"/>
            </a:spcAft>
          </a:pPr>
          <a:r>
            <a:rPr lang="ru-RU" sz="1400" kern="1200" smtClean="0">
              <a:effectLst/>
              <a:latin typeface="Times New Roman" panose="02020603050405020304" pitchFamily="18" charset="0"/>
              <a:ea typeface="Times New Roman" panose="02020603050405020304" pitchFamily="18" charset="0"/>
              <a:cs typeface="Times New Roman" panose="02020603050405020304" pitchFamily="18" charset="0"/>
            </a:rPr>
            <a:t>лицам, освоившим иные образовательные программы, подлежат внесению в информационную систему в течение 60 дней с даты выдачи указанных документов.</a:t>
          </a:r>
          <a:endPar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622300">
            <a:lnSpc>
              <a:spcPct val="90000"/>
            </a:lnSpc>
            <a:spcBef>
              <a:spcPct val="0"/>
            </a:spcBef>
            <a:spcAft>
              <a:spcPct val="35000"/>
            </a:spcAft>
          </a:pPr>
          <a:r>
            <a:rPr lang="ru-RU" sz="1400" u="sng"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о документах, выданных с 1 сентября 2013 г. по 31 декабря 2020 г. включительно, - в срок </a:t>
          </a:r>
          <a:r>
            <a:rPr lang="ru-RU" sz="1400" b="1" u="sng"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по 28 февраля 2021 </a:t>
          </a:r>
          <a:r>
            <a:rPr lang="ru-RU" sz="1400" u="sng"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г. включительно</a:t>
          </a:r>
          <a:endParaRPr lang="ru-RU" sz="1400" u="sng"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sp:txBody>
      <dsp:txXfrm>
        <a:off x="5062164" y="0"/>
        <a:ext cx="3052723" cy="4176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79516-BA8E-4DF5-8DB3-BAD227E669A1}">
      <dsp:nvSpPr>
        <dsp:cNvPr id="0" name=""/>
        <dsp:cNvSpPr/>
      </dsp:nvSpPr>
      <dsp:spPr>
        <a:xfrm>
          <a:off x="293407" y="0"/>
          <a:ext cx="3325281" cy="253605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DC5F05-ACA5-480A-8C0B-F94EC3DAB728}">
      <dsp:nvSpPr>
        <dsp:cNvPr id="0" name=""/>
        <dsp:cNvSpPr/>
      </dsp:nvSpPr>
      <dsp:spPr>
        <a:xfrm>
          <a:off x="648069" y="792086"/>
          <a:ext cx="2615956" cy="95188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u="sng" kern="1200" dirty="0" smtClean="0">
              <a:latin typeface="Times New Roman" panose="02020603050405020304" pitchFamily="18" charset="0"/>
              <a:cs typeface="Times New Roman" panose="02020603050405020304" pitchFamily="18" charset="0"/>
            </a:rPr>
            <a:t>БЫЛО</a:t>
          </a:r>
        </a:p>
        <a:p>
          <a:pPr lvl="0" algn="ctr" defTabSz="666750">
            <a:lnSpc>
              <a:spcPct val="90000"/>
            </a:lnSpc>
            <a:spcBef>
              <a:spcPct val="0"/>
            </a:spcBef>
            <a:spcAft>
              <a:spcPct val="35000"/>
            </a:spcAft>
          </a:pPr>
          <a:r>
            <a:rPr kumimoji="0" lang="ru-RU" altLang="ru-RU" sz="1500" b="0" i="0" u="none" strike="noStrike" kern="1200" cap="none" normalizeH="0" baseline="0" dirty="0" smtClean="0">
              <a:ln/>
              <a:effectLst/>
              <a:latin typeface="Times New Roman" panose="02020603050405020304" pitchFamily="18" charset="0"/>
              <a:cs typeface="Times New Roman" panose="02020603050405020304" pitchFamily="18" charset="0"/>
            </a:rPr>
            <a:t>&lt;фрагмент не существовал&gt;</a:t>
          </a:r>
          <a:endParaRPr lang="ru-RU" sz="1500" u="sng" kern="1200" dirty="0">
            <a:latin typeface="Times New Roman" panose="02020603050405020304" pitchFamily="18" charset="0"/>
            <a:cs typeface="Times New Roman" panose="02020603050405020304" pitchFamily="18" charset="0"/>
          </a:endParaRPr>
        </a:p>
      </dsp:txBody>
      <dsp:txXfrm>
        <a:off x="694536" y="838553"/>
        <a:ext cx="2523022" cy="858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79516-BA8E-4DF5-8DB3-BAD227E669A1}">
      <dsp:nvSpPr>
        <dsp:cNvPr id="0" name=""/>
        <dsp:cNvSpPr/>
      </dsp:nvSpPr>
      <dsp:spPr>
        <a:xfrm>
          <a:off x="293407" y="0"/>
          <a:ext cx="3325281" cy="253605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DC5F05-ACA5-480A-8C0B-F94EC3DAB728}">
      <dsp:nvSpPr>
        <dsp:cNvPr id="0" name=""/>
        <dsp:cNvSpPr/>
      </dsp:nvSpPr>
      <dsp:spPr>
        <a:xfrm>
          <a:off x="648069" y="792086"/>
          <a:ext cx="2615956" cy="95188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u="sng" kern="1200" dirty="0" smtClean="0">
              <a:latin typeface="Times New Roman" panose="02020603050405020304" pitchFamily="18" charset="0"/>
              <a:cs typeface="Times New Roman" panose="02020603050405020304" pitchFamily="18" charset="0"/>
            </a:rPr>
            <a:t>БЫЛО</a:t>
          </a:r>
        </a:p>
        <a:p>
          <a:pPr lvl="0" algn="ctr" defTabSz="666750">
            <a:lnSpc>
              <a:spcPct val="90000"/>
            </a:lnSpc>
            <a:spcBef>
              <a:spcPct val="0"/>
            </a:spcBef>
            <a:spcAft>
              <a:spcPct val="35000"/>
            </a:spcAft>
          </a:pPr>
          <a:r>
            <a:rPr kumimoji="0" lang="ru-RU" altLang="ru-RU" sz="1500" b="0" i="0" u="none" strike="noStrike" kern="1200" cap="none" normalizeH="0" baseline="0" dirty="0" smtClean="0">
              <a:ln/>
              <a:effectLst/>
              <a:latin typeface="Times New Roman" panose="02020603050405020304" pitchFamily="18" charset="0"/>
              <a:cs typeface="Times New Roman" panose="02020603050405020304" pitchFamily="18" charset="0"/>
            </a:rPr>
            <a:t>&lt;фрагмент не существовал&gt;</a:t>
          </a:r>
          <a:endParaRPr lang="ru-RU" sz="1500" u="sng" kern="1200" dirty="0">
            <a:latin typeface="Times New Roman" panose="02020603050405020304" pitchFamily="18" charset="0"/>
            <a:cs typeface="Times New Roman" panose="02020603050405020304" pitchFamily="18" charset="0"/>
          </a:endParaRPr>
        </a:p>
      </dsp:txBody>
      <dsp:txXfrm>
        <a:off x="694536" y="838553"/>
        <a:ext cx="2523022" cy="8589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6DD40-7D97-4281-847A-FE03A8617A24}">
      <dsp:nvSpPr>
        <dsp:cNvPr id="0" name=""/>
        <dsp:cNvSpPr/>
      </dsp:nvSpPr>
      <dsp:spPr>
        <a:xfrm>
          <a:off x="4428492" y="2279695"/>
          <a:ext cx="2423480" cy="841208"/>
        </a:xfrm>
        <a:custGeom>
          <a:avLst/>
          <a:gdLst/>
          <a:ahLst/>
          <a:cxnLst/>
          <a:rect l="0" t="0" r="0" b="0"/>
          <a:pathLst>
            <a:path>
              <a:moveTo>
                <a:pt x="0" y="0"/>
              </a:moveTo>
              <a:lnTo>
                <a:pt x="0" y="420604"/>
              </a:lnTo>
              <a:lnTo>
                <a:pt x="2423480" y="420604"/>
              </a:lnTo>
              <a:lnTo>
                <a:pt x="2423480" y="841208"/>
              </a:lnTo>
            </a:path>
          </a:pathLst>
        </a:custGeom>
        <a:noFill/>
        <a:ln w="19050" cap="rnd"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C6F0DEA-6970-4E8F-A6D5-BF3EC2787ABB}">
      <dsp:nvSpPr>
        <dsp:cNvPr id="0" name=""/>
        <dsp:cNvSpPr/>
      </dsp:nvSpPr>
      <dsp:spPr>
        <a:xfrm>
          <a:off x="2005011" y="2279695"/>
          <a:ext cx="2423480" cy="841208"/>
        </a:xfrm>
        <a:custGeom>
          <a:avLst/>
          <a:gdLst/>
          <a:ahLst/>
          <a:cxnLst/>
          <a:rect l="0" t="0" r="0" b="0"/>
          <a:pathLst>
            <a:path>
              <a:moveTo>
                <a:pt x="2423480" y="0"/>
              </a:moveTo>
              <a:lnTo>
                <a:pt x="2423480" y="420604"/>
              </a:lnTo>
              <a:lnTo>
                <a:pt x="0" y="420604"/>
              </a:lnTo>
              <a:lnTo>
                <a:pt x="0" y="841208"/>
              </a:lnTo>
            </a:path>
          </a:pathLst>
        </a:custGeom>
        <a:noFill/>
        <a:ln w="19050" cap="rnd"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7D5CCD3-0865-4412-A7E9-A779810EE5AB}">
      <dsp:nvSpPr>
        <dsp:cNvPr id="0" name=""/>
        <dsp:cNvSpPr/>
      </dsp:nvSpPr>
      <dsp:spPr>
        <a:xfrm>
          <a:off x="766733" y="276819"/>
          <a:ext cx="7323517" cy="200287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ru-RU" altLang="ru-RU" sz="3000" b="1" kern="1200" dirty="0" smtClean="0">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3000" kern="1200" dirty="0"/>
        </a:p>
      </dsp:txBody>
      <dsp:txXfrm>
        <a:off x="766733" y="276819"/>
        <a:ext cx="7323517" cy="2002876"/>
      </dsp:txXfrm>
    </dsp:sp>
    <dsp:sp modelId="{B4801F89-C422-44F9-9009-4D19190BA0FB}">
      <dsp:nvSpPr>
        <dsp:cNvPr id="0" name=""/>
        <dsp:cNvSpPr/>
      </dsp:nvSpPr>
      <dsp:spPr>
        <a:xfrm>
          <a:off x="2135" y="3120904"/>
          <a:ext cx="4005752" cy="2002876"/>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altLang="ru-RU" sz="1800" kern="1200" dirty="0" smtClean="0">
              <a:latin typeface="Times New Roman" panose="02020603050405020304" pitchFamily="18" charset="0"/>
              <a:ea typeface="Calibri" panose="020F0502020204030204" pitchFamily="34" charset="0"/>
              <a:cs typeface="Times New Roman" panose="02020603050405020304" pitchFamily="18" charset="0"/>
            </a:rPr>
            <a:t>Утвержден федеральный перечень учебников, допущенных к использованию при реализации образовательных программ начального общего, основного общего, среднего общего образования.</a:t>
          </a:r>
          <a:endParaRPr lang="ru-RU" sz="1800" kern="1200" dirty="0"/>
        </a:p>
      </dsp:txBody>
      <dsp:txXfrm>
        <a:off x="2135" y="3120904"/>
        <a:ext cx="4005752" cy="2002876"/>
      </dsp:txXfrm>
    </dsp:sp>
    <dsp:sp modelId="{15AE4821-8913-445D-8274-784752B69584}">
      <dsp:nvSpPr>
        <dsp:cNvPr id="0" name=""/>
        <dsp:cNvSpPr/>
      </dsp:nvSpPr>
      <dsp:spPr>
        <a:xfrm>
          <a:off x="4849096" y="3120904"/>
          <a:ext cx="4005752" cy="2002876"/>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altLang="ru-RU" sz="1800" kern="1200" smtClean="0">
              <a:latin typeface="Times New Roman" panose="02020603050405020304" pitchFamily="18" charset="0"/>
              <a:ea typeface="Calibri" panose="020F0502020204030204" pitchFamily="34" charset="0"/>
              <a:cs typeface="Times New Roman" panose="02020603050405020304" pitchFamily="18" charset="0"/>
            </a:rPr>
            <a:t>Учебники, входящие в федеральный перечень учебников, рекомендованных к использованию, включаются в федеральный перечень учебников, допущенных к использованию, на 5 лет со дня вступления в силу настоящего приказа.</a:t>
          </a:r>
          <a:endParaRPr lang="ru-RU" sz="1800" kern="1200"/>
        </a:p>
      </dsp:txBody>
      <dsp:txXfrm>
        <a:off x="4849096" y="3120904"/>
        <a:ext cx="4005752" cy="20028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CF96B-39C3-4601-AAA5-D6081FFB1EE9}">
      <dsp:nvSpPr>
        <dsp:cNvPr id="0" name=""/>
        <dsp:cNvSpPr/>
      </dsp:nvSpPr>
      <dsp:spPr>
        <a:xfrm>
          <a:off x="4248472" y="2691491"/>
          <a:ext cx="3005825" cy="521672"/>
        </a:xfrm>
        <a:custGeom>
          <a:avLst/>
          <a:gdLst/>
          <a:ahLst/>
          <a:cxnLst/>
          <a:rect l="0" t="0" r="0" b="0"/>
          <a:pathLst>
            <a:path>
              <a:moveTo>
                <a:pt x="0" y="0"/>
              </a:moveTo>
              <a:lnTo>
                <a:pt x="0" y="260836"/>
              </a:lnTo>
              <a:lnTo>
                <a:pt x="3005825" y="260836"/>
              </a:lnTo>
              <a:lnTo>
                <a:pt x="3005825" y="521672"/>
              </a:lnTo>
            </a:path>
          </a:pathLst>
        </a:custGeom>
        <a:noFill/>
        <a:ln w="19050" cap="rnd"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E069FCB-941E-44E0-B15B-6F1E0C264DFA}">
      <dsp:nvSpPr>
        <dsp:cNvPr id="0" name=""/>
        <dsp:cNvSpPr/>
      </dsp:nvSpPr>
      <dsp:spPr>
        <a:xfrm>
          <a:off x="4202752" y="2691491"/>
          <a:ext cx="91440" cy="521672"/>
        </a:xfrm>
        <a:custGeom>
          <a:avLst/>
          <a:gdLst/>
          <a:ahLst/>
          <a:cxnLst/>
          <a:rect l="0" t="0" r="0" b="0"/>
          <a:pathLst>
            <a:path>
              <a:moveTo>
                <a:pt x="45720" y="0"/>
              </a:moveTo>
              <a:lnTo>
                <a:pt x="45720" y="521672"/>
              </a:lnTo>
            </a:path>
          </a:pathLst>
        </a:custGeom>
        <a:noFill/>
        <a:ln w="19050" cap="rnd"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5A20D14-F8E7-45BC-AD1D-FE3D0B226681}">
      <dsp:nvSpPr>
        <dsp:cNvPr id="0" name=""/>
        <dsp:cNvSpPr/>
      </dsp:nvSpPr>
      <dsp:spPr>
        <a:xfrm>
          <a:off x="1242646" y="2691491"/>
          <a:ext cx="3005825" cy="521672"/>
        </a:xfrm>
        <a:custGeom>
          <a:avLst/>
          <a:gdLst/>
          <a:ahLst/>
          <a:cxnLst/>
          <a:rect l="0" t="0" r="0" b="0"/>
          <a:pathLst>
            <a:path>
              <a:moveTo>
                <a:pt x="3005825" y="0"/>
              </a:moveTo>
              <a:lnTo>
                <a:pt x="3005825" y="260836"/>
              </a:lnTo>
              <a:lnTo>
                <a:pt x="0" y="260836"/>
              </a:lnTo>
              <a:lnTo>
                <a:pt x="0" y="521672"/>
              </a:lnTo>
            </a:path>
          </a:pathLst>
        </a:custGeom>
        <a:noFill/>
        <a:ln w="19050" cap="rnd"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7D5CCD3-0865-4412-A7E9-A779810EE5AB}">
      <dsp:nvSpPr>
        <dsp:cNvPr id="0" name=""/>
        <dsp:cNvSpPr/>
      </dsp:nvSpPr>
      <dsp:spPr>
        <a:xfrm>
          <a:off x="1977645" y="1449415"/>
          <a:ext cx="4541652" cy="124207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ru-RU" altLang="ru-RU" sz="3000" b="1" kern="1200" dirty="0" smtClean="0">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3000" kern="1200" dirty="0"/>
        </a:p>
      </dsp:txBody>
      <dsp:txXfrm>
        <a:off x="1977645" y="1449415"/>
        <a:ext cx="4541652" cy="1242076"/>
      </dsp:txXfrm>
    </dsp:sp>
    <dsp:sp modelId="{C1E3F2C1-FD0B-4E0A-A41F-038F3D8D6939}">
      <dsp:nvSpPr>
        <dsp:cNvPr id="0" name=""/>
        <dsp:cNvSpPr/>
      </dsp:nvSpPr>
      <dsp:spPr>
        <a:xfrm>
          <a:off x="570" y="3213164"/>
          <a:ext cx="2484152" cy="1242076"/>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t>На основе</a:t>
          </a:r>
          <a:br>
            <a:rPr lang="ru-RU" sz="1000" kern="1200" dirty="0" smtClean="0"/>
          </a:br>
          <a:r>
            <a:rPr lang="ru-RU" sz="1000" kern="1200" dirty="0" smtClean="0"/>
            <a:t> примерной программы воспитания образовательные организации разрабатывают свои рабочие программы воспитания. </a:t>
          </a:r>
          <a:endParaRPr lang="ru-RU" sz="1000" kern="1200" dirty="0"/>
        </a:p>
      </dsp:txBody>
      <dsp:txXfrm>
        <a:off x="570" y="3213164"/>
        <a:ext cx="2484152" cy="1242076"/>
      </dsp:txXfrm>
    </dsp:sp>
    <dsp:sp modelId="{82C859E1-43F3-4835-9AD9-FBDC8BF73855}">
      <dsp:nvSpPr>
        <dsp:cNvPr id="0" name=""/>
        <dsp:cNvSpPr/>
      </dsp:nvSpPr>
      <dsp:spPr>
        <a:xfrm>
          <a:off x="3006395" y="3213164"/>
          <a:ext cx="2484152" cy="1242076"/>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t>Рабочая программа воспитания должна быть короткой и ясной, содержащей конкретное описание предстоящей работы с обучающимися, а не общие рассуждения о воспитании.</a:t>
          </a:r>
          <a:endParaRPr lang="ru-RU" sz="1000" kern="1200" dirty="0"/>
        </a:p>
      </dsp:txBody>
      <dsp:txXfrm>
        <a:off x="3006395" y="3213164"/>
        <a:ext cx="2484152" cy="1242076"/>
      </dsp:txXfrm>
    </dsp:sp>
    <dsp:sp modelId="{CCFB1018-6E49-4305-92AC-D937805EA243}">
      <dsp:nvSpPr>
        <dsp:cNvPr id="0" name=""/>
        <dsp:cNvSpPr/>
      </dsp:nvSpPr>
      <dsp:spPr>
        <a:xfrm>
          <a:off x="6012220" y="3213164"/>
          <a:ext cx="2484152" cy="1242076"/>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dirty="0" smtClean="0"/>
            <a:t>Рабочая программа состоит из 4 разделов: </a:t>
          </a:r>
          <a:r>
            <a:rPr lang="ru-RU" sz="1000" i="1" kern="1200" dirty="0" smtClean="0"/>
            <a:t>«Особенности организуемого в школе воспитательного процесса</a:t>
          </a:r>
          <a:r>
            <a:rPr lang="ru-RU" sz="1000" kern="1200" dirty="0" smtClean="0"/>
            <a:t>», </a:t>
          </a:r>
          <a:r>
            <a:rPr lang="ru-RU" sz="1000" i="1" kern="1200" dirty="0" smtClean="0"/>
            <a:t>«Цель и задачи воспитания»</a:t>
          </a:r>
          <a:r>
            <a:rPr lang="ru-RU" sz="1000" kern="1200" dirty="0" smtClean="0"/>
            <a:t>, </a:t>
          </a:r>
          <a:r>
            <a:rPr lang="ru-RU" sz="1000" i="1" kern="1200" dirty="0" smtClean="0"/>
            <a:t>«Виды, формы и содержание деятельности»,</a:t>
          </a:r>
          <a:r>
            <a:rPr lang="ru-RU" sz="1000" kern="1200" dirty="0" smtClean="0"/>
            <a:t> </a:t>
          </a:r>
          <a:r>
            <a:rPr lang="ru-RU" sz="1000" i="1" kern="1200" dirty="0" smtClean="0"/>
            <a:t>«Основные направления самоанализа воспитательной работы».</a:t>
          </a:r>
          <a:endParaRPr lang="ru-RU" sz="1000" kern="1200" dirty="0"/>
        </a:p>
      </dsp:txBody>
      <dsp:txXfrm>
        <a:off x="6012220" y="3213164"/>
        <a:ext cx="2484152" cy="12420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6DD40-7D97-4281-847A-FE03A8617A24}">
      <dsp:nvSpPr>
        <dsp:cNvPr id="0" name=""/>
        <dsp:cNvSpPr/>
      </dsp:nvSpPr>
      <dsp:spPr>
        <a:xfrm>
          <a:off x="4428492" y="2279695"/>
          <a:ext cx="2425615" cy="816652"/>
        </a:xfrm>
        <a:custGeom>
          <a:avLst/>
          <a:gdLst/>
          <a:ahLst/>
          <a:cxnLst/>
          <a:rect l="0" t="0" r="0" b="0"/>
          <a:pathLst>
            <a:path>
              <a:moveTo>
                <a:pt x="0" y="0"/>
              </a:moveTo>
              <a:lnTo>
                <a:pt x="0" y="396048"/>
              </a:lnTo>
              <a:lnTo>
                <a:pt x="2425615" y="396048"/>
              </a:lnTo>
              <a:lnTo>
                <a:pt x="2425615" y="816652"/>
              </a:lnTo>
            </a:path>
          </a:pathLst>
        </a:custGeom>
        <a:noFill/>
        <a:ln w="19050" cap="rnd"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C6F0DEA-6970-4E8F-A6D5-BF3EC2787ABB}">
      <dsp:nvSpPr>
        <dsp:cNvPr id="0" name=""/>
        <dsp:cNvSpPr/>
      </dsp:nvSpPr>
      <dsp:spPr>
        <a:xfrm>
          <a:off x="2005011" y="2279695"/>
          <a:ext cx="2423480" cy="841208"/>
        </a:xfrm>
        <a:custGeom>
          <a:avLst/>
          <a:gdLst/>
          <a:ahLst/>
          <a:cxnLst/>
          <a:rect l="0" t="0" r="0" b="0"/>
          <a:pathLst>
            <a:path>
              <a:moveTo>
                <a:pt x="2423480" y="0"/>
              </a:moveTo>
              <a:lnTo>
                <a:pt x="2423480" y="420604"/>
              </a:lnTo>
              <a:lnTo>
                <a:pt x="0" y="420604"/>
              </a:lnTo>
              <a:lnTo>
                <a:pt x="0" y="841208"/>
              </a:lnTo>
            </a:path>
          </a:pathLst>
        </a:custGeom>
        <a:noFill/>
        <a:ln w="19050" cap="rnd"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7D5CCD3-0865-4412-A7E9-A779810EE5AB}">
      <dsp:nvSpPr>
        <dsp:cNvPr id="0" name=""/>
        <dsp:cNvSpPr/>
      </dsp:nvSpPr>
      <dsp:spPr>
        <a:xfrm>
          <a:off x="766733" y="276819"/>
          <a:ext cx="7323517" cy="200287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ru-RU" altLang="ru-RU" sz="3000" b="1" kern="1200" smtClean="0">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3000" kern="1200"/>
        </a:p>
      </dsp:txBody>
      <dsp:txXfrm>
        <a:off x="766733" y="276819"/>
        <a:ext cx="7323517" cy="2002876"/>
      </dsp:txXfrm>
    </dsp:sp>
    <dsp:sp modelId="{B4801F89-C422-44F9-9009-4D19190BA0FB}">
      <dsp:nvSpPr>
        <dsp:cNvPr id="0" name=""/>
        <dsp:cNvSpPr/>
      </dsp:nvSpPr>
      <dsp:spPr>
        <a:xfrm>
          <a:off x="2135" y="3120904"/>
          <a:ext cx="4005752" cy="2002876"/>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effectLst/>
              <a:latin typeface="Times New Roman" panose="02020603050405020304" pitchFamily="18" charset="0"/>
              <a:ea typeface="Calibri" panose="020F0502020204030204" pitchFamily="34" charset="0"/>
              <a:cs typeface="Times New Roman" panose="02020603050405020304" pitchFamily="18" charset="0"/>
            </a:rPr>
            <a:t>В документе приведены, в частности, лицензионные требования, предъявляемые к соискателю лицензии, а также к лицензиату, перечни документов и сведений, представляемых в лицензирующий орган</a:t>
          </a:r>
          <a:r>
            <a:rPr lang="ru-RU" altLang="ru-RU" sz="1800" kern="1200" dirty="0" smtClean="0">
              <a:latin typeface="Times New Roman" panose="02020603050405020304" pitchFamily="18" charset="0"/>
              <a:ea typeface="Calibri" panose="020F0502020204030204" pitchFamily="34" charset="0"/>
              <a:cs typeface="Times New Roman" panose="02020603050405020304" pitchFamily="18" charset="0"/>
            </a:rPr>
            <a:t> общего, среднего общего образования.</a:t>
          </a:r>
          <a:endParaRPr lang="ru-RU" sz="1800" kern="1200" dirty="0"/>
        </a:p>
      </dsp:txBody>
      <dsp:txXfrm>
        <a:off x="2135" y="3120904"/>
        <a:ext cx="4005752" cy="2002876"/>
      </dsp:txXfrm>
    </dsp:sp>
    <dsp:sp modelId="{15AE4821-8913-445D-8274-784752B69584}">
      <dsp:nvSpPr>
        <dsp:cNvPr id="0" name=""/>
        <dsp:cNvSpPr/>
      </dsp:nvSpPr>
      <dsp:spPr>
        <a:xfrm>
          <a:off x="4851231" y="3096348"/>
          <a:ext cx="4005752" cy="2002876"/>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effectLst/>
              <a:latin typeface="Times New Roman" panose="02020603050405020304" pitchFamily="18" charset="0"/>
              <a:ea typeface="Calibri" panose="020F0502020204030204" pitchFamily="34" charset="0"/>
            </a:rPr>
            <a:t>Изменились лицензионные требования, предъявляемые к лицензиату.</a:t>
          </a:r>
          <a:endParaRPr lang="ru-RU" sz="1800" kern="1200" dirty="0"/>
        </a:p>
      </dsp:txBody>
      <dsp:txXfrm>
        <a:off x="4851231" y="3096348"/>
        <a:ext cx="4005752" cy="200287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29F8971-0484-4214-9313-5801BB87FF1B}" type="datetimeFigureOut">
              <a:rPr lang="ru-RU"/>
              <a:pPr>
                <a:defRPr/>
              </a:pPr>
              <a:t>28.03.2021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D79C20A-BC51-4B3C-96AA-FCE48C654214}" type="slidenum">
              <a:rPr lang="ru-RU" altLang="ru-RU"/>
              <a:pPr/>
              <a:t>‹#›</a:t>
            </a:fld>
            <a:endParaRPr lang="ru-RU" altLang="ru-RU"/>
          </a:p>
        </p:txBody>
      </p:sp>
    </p:spTree>
    <p:extLst>
      <p:ext uri="{BB962C8B-B14F-4D97-AF65-F5344CB8AC3E}">
        <p14:creationId xmlns:p14="http://schemas.microsoft.com/office/powerpoint/2010/main" val="40735833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70988" cy="6873876"/>
            <a:chOff x="-8466" y="-8468"/>
            <a:chExt cx="9171316" cy="6874935"/>
          </a:xfrm>
        </p:grpSpPr>
        <p:cxnSp>
          <p:nvCxnSpPr>
            <p:cNvPr id="5" name="Straight Connector 27"/>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B458C5AE-63CB-4C75-851D-9709FB37C7E0}" type="datetimeFigureOut">
              <a:rPr lang="ru-RU"/>
              <a:pPr>
                <a:defRPr/>
              </a:pPr>
              <a:t>28.03.2021</a:t>
            </a:fld>
            <a:endParaRPr lang="ru-RU"/>
          </a:p>
        </p:txBody>
      </p:sp>
      <p:sp>
        <p:nvSpPr>
          <p:cNvPr id="16" name="Footer Placeholder 4"/>
          <p:cNvSpPr>
            <a:spLocks noGrp="1"/>
          </p:cNvSpPr>
          <p:nvPr>
            <p:ph type="ftr" sz="quarter" idx="11"/>
          </p:nvPr>
        </p:nvSpPr>
        <p:spPr/>
        <p:txBody>
          <a:bodyPr/>
          <a:lstStyle>
            <a:lvl1pPr>
              <a:defRPr/>
            </a:lvl1pPr>
          </a:lstStyle>
          <a:p>
            <a:pPr>
              <a:defRPr/>
            </a:pPr>
            <a:endParaRPr lang="ru-RU"/>
          </a:p>
        </p:txBody>
      </p:sp>
      <p:sp>
        <p:nvSpPr>
          <p:cNvPr id="17" name="Slide Number Placeholder 5"/>
          <p:cNvSpPr>
            <a:spLocks noGrp="1"/>
          </p:cNvSpPr>
          <p:nvPr>
            <p:ph type="sldNum" sz="quarter" idx="12"/>
          </p:nvPr>
        </p:nvSpPr>
        <p:spPr/>
        <p:txBody>
          <a:bodyPr/>
          <a:lstStyle>
            <a:lvl1pPr>
              <a:defRPr/>
            </a:lvl1pPr>
          </a:lstStyle>
          <a:p>
            <a:fld id="{477E9BA6-D3D5-496B-AA1F-F00F0A93A8B5}" type="slidenum">
              <a:rPr lang="ru-RU" altLang="ru-RU"/>
              <a:pPr/>
              <a:t>‹#›</a:t>
            </a:fld>
            <a:endParaRPr lang="ru-RU" altLang="ru-RU"/>
          </a:p>
        </p:txBody>
      </p:sp>
    </p:spTree>
    <p:extLst>
      <p:ext uri="{BB962C8B-B14F-4D97-AF65-F5344CB8AC3E}">
        <p14:creationId xmlns:p14="http://schemas.microsoft.com/office/powerpoint/2010/main" val="156745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497AA981-8AB8-41C8-9448-0DDF4B4E2BBC}" type="datetimeFigureOut">
              <a:rPr lang="ru-RU"/>
              <a:pPr>
                <a:defRPr/>
              </a:pPr>
              <a:t>28.03.2021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CC34611E-2EE8-473D-835C-832DEEFCFD68}" type="slidenum">
              <a:rPr lang="ru-RU" altLang="ru-RU"/>
              <a:pPr/>
              <a:t>‹#›</a:t>
            </a:fld>
            <a:endParaRPr lang="ru-RU" altLang="ru-RU"/>
          </a:p>
        </p:txBody>
      </p:sp>
    </p:spTree>
    <p:extLst>
      <p:ext uri="{BB962C8B-B14F-4D97-AF65-F5344CB8AC3E}">
        <p14:creationId xmlns:p14="http://schemas.microsoft.com/office/powerpoint/2010/main" val="205756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ru-RU" sz="8000" smtClean="0">
                <a:solidFill>
                  <a:srgbClr val="9FE0F5"/>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ru-RU" sz="8000" smtClean="0">
                <a:solidFill>
                  <a:srgbClr val="9FE0F5"/>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90CB468D-4F72-4B1E-8ADE-A1CA691516C2}" type="datetimeFigureOut">
              <a:rPr lang="ru-RU"/>
              <a:pPr>
                <a:defRPr/>
              </a:pPr>
              <a:t>28.03.2021</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fld id="{389DEA15-83B6-4EDF-A927-132A1CA9AE52}" type="slidenum">
              <a:rPr lang="ru-RU" altLang="ru-RU"/>
              <a:pPr/>
              <a:t>‹#›</a:t>
            </a:fld>
            <a:endParaRPr lang="ru-RU" altLang="ru-RU"/>
          </a:p>
        </p:txBody>
      </p:sp>
    </p:spTree>
    <p:extLst>
      <p:ext uri="{BB962C8B-B14F-4D97-AF65-F5344CB8AC3E}">
        <p14:creationId xmlns:p14="http://schemas.microsoft.com/office/powerpoint/2010/main" val="169872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912E0D14-970F-4D59-BE26-5378C31491C8}" type="datetimeFigureOut">
              <a:rPr lang="ru-RU"/>
              <a:pPr>
                <a:defRPr/>
              </a:pPr>
              <a:t>28.03.2021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3A4E3775-F723-4184-A06E-42CD731AE7E9}" type="slidenum">
              <a:rPr lang="ru-RU" altLang="ru-RU"/>
              <a:pPr/>
              <a:t>‹#›</a:t>
            </a:fld>
            <a:endParaRPr lang="ru-RU" altLang="ru-RU"/>
          </a:p>
        </p:txBody>
      </p:sp>
    </p:spTree>
    <p:extLst>
      <p:ext uri="{BB962C8B-B14F-4D97-AF65-F5344CB8AC3E}">
        <p14:creationId xmlns:p14="http://schemas.microsoft.com/office/powerpoint/2010/main" val="210007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ru-RU" sz="8000" smtClean="0">
                <a:solidFill>
                  <a:srgbClr val="9FE0F5"/>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ru-RU" sz="8000" smtClean="0">
                <a:solidFill>
                  <a:srgbClr val="9FE0F5"/>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09D3C752-1957-4914-A7C6-F139DCCF18E9}" type="datetimeFigureOut">
              <a:rPr lang="ru-RU"/>
              <a:pPr>
                <a:defRPr/>
              </a:pPr>
              <a:t>28.03.2021</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fld id="{F31BC312-F1C4-4224-9961-BB86B6E4E8FE}" type="slidenum">
              <a:rPr lang="ru-RU" altLang="ru-RU"/>
              <a:pPr/>
              <a:t>‹#›</a:t>
            </a:fld>
            <a:endParaRPr lang="ru-RU" altLang="ru-RU"/>
          </a:p>
        </p:txBody>
      </p:sp>
    </p:spTree>
    <p:extLst>
      <p:ext uri="{BB962C8B-B14F-4D97-AF65-F5344CB8AC3E}">
        <p14:creationId xmlns:p14="http://schemas.microsoft.com/office/powerpoint/2010/main" val="182797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F64C8A1D-BE8A-471F-BA20-1DA06EF836A8}" type="datetimeFigureOut">
              <a:rPr lang="ru-RU"/>
              <a:pPr>
                <a:defRPr/>
              </a:pPr>
              <a:t>28.03.2021</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fld id="{32B1B4E9-29B2-4BB0-BD10-2108634CA143}" type="slidenum">
              <a:rPr lang="ru-RU" altLang="ru-RU"/>
              <a:pPr/>
              <a:t>‹#›</a:t>
            </a:fld>
            <a:endParaRPr lang="ru-RU" altLang="ru-RU"/>
          </a:p>
        </p:txBody>
      </p:sp>
    </p:spTree>
    <p:extLst>
      <p:ext uri="{BB962C8B-B14F-4D97-AF65-F5344CB8AC3E}">
        <p14:creationId xmlns:p14="http://schemas.microsoft.com/office/powerpoint/2010/main" val="4084445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185B58A1-BA98-4C99-A780-8D0CAA46560F}" type="datetimeFigureOut">
              <a:rPr lang="ru-RU"/>
              <a:pPr>
                <a:defRPr/>
              </a:pPr>
              <a:t>28.03.2021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943E620D-FB2A-4D4C-A402-40F4D37B3E28}" type="slidenum">
              <a:rPr lang="ru-RU" altLang="ru-RU"/>
              <a:pPr/>
              <a:t>‹#›</a:t>
            </a:fld>
            <a:endParaRPr lang="ru-RU" altLang="ru-RU"/>
          </a:p>
        </p:txBody>
      </p:sp>
    </p:spTree>
    <p:extLst>
      <p:ext uri="{BB962C8B-B14F-4D97-AF65-F5344CB8AC3E}">
        <p14:creationId xmlns:p14="http://schemas.microsoft.com/office/powerpoint/2010/main" val="1891250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AC13B1F-F0CB-46C4-990F-8CF6E4B6122D}" type="datetimeFigureOut">
              <a:rPr lang="ru-RU"/>
              <a:pPr>
                <a:defRPr/>
              </a:pPr>
              <a:t>28.03.2021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6AD1B52C-CAD5-4CFB-B2DC-F4F981C36E18}" type="slidenum">
              <a:rPr lang="ru-RU" altLang="ru-RU"/>
              <a:pPr/>
              <a:t>‹#›</a:t>
            </a:fld>
            <a:endParaRPr lang="ru-RU" altLang="ru-RU"/>
          </a:p>
        </p:txBody>
      </p:sp>
    </p:spTree>
    <p:extLst>
      <p:ext uri="{BB962C8B-B14F-4D97-AF65-F5344CB8AC3E}">
        <p14:creationId xmlns:p14="http://schemas.microsoft.com/office/powerpoint/2010/main" val="195320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BE10FC01-345D-4EBD-9BDC-0A62A4E2FFC8}" type="datetimeFigureOut">
              <a:rPr lang="ru-RU"/>
              <a:pPr>
                <a:defRPr/>
              </a:pPr>
              <a:t>28.03.2021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E7DB0015-814D-412B-91BE-B2653DBE729B}" type="slidenum">
              <a:rPr lang="ru-RU" altLang="ru-RU"/>
              <a:pPr/>
              <a:t>‹#›</a:t>
            </a:fld>
            <a:endParaRPr lang="ru-RU" altLang="ru-RU"/>
          </a:p>
        </p:txBody>
      </p:sp>
    </p:spTree>
    <p:extLst>
      <p:ext uri="{BB962C8B-B14F-4D97-AF65-F5344CB8AC3E}">
        <p14:creationId xmlns:p14="http://schemas.microsoft.com/office/powerpoint/2010/main" val="155611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BFA53D85-B4AD-433A-B3F8-C08A3EB01443}" type="datetimeFigureOut">
              <a:rPr lang="ru-RU"/>
              <a:pPr>
                <a:defRPr/>
              </a:pPr>
              <a:t>28.03.2021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FFE1E923-D75E-4229-9A3B-5ECD861A03FC}" type="slidenum">
              <a:rPr lang="ru-RU" altLang="ru-RU"/>
              <a:pPr/>
              <a:t>‹#›</a:t>
            </a:fld>
            <a:endParaRPr lang="ru-RU" altLang="ru-RU"/>
          </a:p>
        </p:txBody>
      </p:sp>
    </p:spTree>
    <p:extLst>
      <p:ext uri="{BB962C8B-B14F-4D97-AF65-F5344CB8AC3E}">
        <p14:creationId xmlns:p14="http://schemas.microsoft.com/office/powerpoint/2010/main" val="119775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3DB7E037-4361-431B-8D8C-6CFAF8D382F9}" type="datetimeFigureOut">
              <a:rPr lang="ru-RU"/>
              <a:pPr>
                <a:defRPr/>
              </a:pPr>
              <a:t>28.03.2021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05FD2B84-84B6-4AB5-BD40-E62187ED4B01}" type="slidenum">
              <a:rPr lang="ru-RU" altLang="ru-RU"/>
              <a:pPr/>
              <a:t>‹#›</a:t>
            </a:fld>
            <a:endParaRPr lang="ru-RU" altLang="ru-RU"/>
          </a:p>
        </p:txBody>
      </p:sp>
    </p:spTree>
    <p:extLst>
      <p:ext uri="{BB962C8B-B14F-4D97-AF65-F5344CB8AC3E}">
        <p14:creationId xmlns:p14="http://schemas.microsoft.com/office/powerpoint/2010/main" val="98326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EE2EE623-33E6-467A-A505-864D1FD8277F}" type="datetimeFigureOut">
              <a:rPr lang="ru-RU"/>
              <a:pPr>
                <a:defRPr/>
              </a:pPr>
              <a:t>28.03.2021</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fld id="{531649E2-945A-40B8-A2B6-C00B3F7794E3}" type="slidenum">
              <a:rPr lang="ru-RU" altLang="ru-RU"/>
              <a:pPr/>
              <a:t>‹#›</a:t>
            </a:fld>
            <a:endParaRPr lang="ru-RU" altLang="ru-RU"/>
          </a:p>
        </p:txBody>
      </p:sp>
    </p:spTree>
    <p:extLst>
      <p:ext uri="{BB962C8B-B14F-4D97-AF65-F5344CB8AC3E}">
        <p14:creationId xmlns:p14="http://schemas.microsoft.com/office/powerpoint/2010/main" val="3364253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8CBBC1A4-0A94-48F4-ACB4-BD6AFB22A500}" type="datetimeFigureOut">
              <a:rPr lang="ru-RU"/>
              <a:pPr>
                <a:defRPr/>
              </a:pPr>
              <a:t>28.03.2021</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fld id="{4E434C62-3D20-4876-BDF8-F8BB2D1C77F7}" type="slidenum">
              <a:rPr lang="ru-RU" altLang="ru-RU"/>
              <a:pPr/>
              <a:t>‹#›</a:t>
            </a:fld>
            <a:endParaRPr lang="ru-RU" altLang="ru-RU"/>
          </a:p>
        </p:txBody>
      </p:sp>
    </p:spTree>
    <p:extLst>
      <p:ext uri="{BB962C8B-B14F-4D97-AF65-F5344CB8AC3E}">
        <p14:creationId xmlns:p14="http://schemas.microsoft.com/office/powerpoint/2010/main" val="90398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43E3F5-4BC4-4B21-9C57-E56BE2045306}" type="datetimeFigureOut">
              <a:rPr lang="ru-RU"/>
              <a:pPr>
                <a:defRPr/>
              </a:pPr>
              <a:t>28.03.2021</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fld id="{E0A67429-0440-4FFC-9BFA-19E6A6390D75}" type="slidenum">
              <a:rPr lang="ru-RU" altLang="ru-RU"/>
              <a:pPr/>
              <a:t>‹#›</a:t>
            </a:fld>
            <a:endParaRPr lang="ru-RU" altLang="ru-RU"/>
          </a:p>
        </p:txBody>
      </p:sp>
    </p:spTree>
    <p:extLst>
      <p:ext uri="{BB962C8B-B14F-4D97-AF65-F5344CB8AC3E}">
        <p14:creationId xmlns:p14="http://schemas.microsoft.com/office/powerpoint/2010/main" val="320691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92274CF7-E81C-430B-9D5B-F0904F6EC800}" type="datetimeFigureOut">
              <a:rPr lang="ru-RU"/>
              <a:pPr>
                <a:defRPr/>
              </a:pPr>
              <a:t>28.03.2021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84579677-96FA-451D-BBEF-A751F19925DD}" type="slidenum">
              <a:rPr lang="ru-RU" altLang="ru-RU"/>
              <a:pPr/>
              <a:t>‹#›</a:t>
            </a:fld>
            <a:endParaRPr lang="ru-RU" altLang="ru-RU"/>
          </a:p>
        </p:txBody>
      </p:sp>
    </p:spTree>
    <p:extLst>
      <p:ext uri="{BB962C8B-B14F-4D97-AF65-F5344CB8AC3E}">
        <p14:creationId xmlns:p14="http://schemas.microsoft.com/office/powerpoint/2010/main" val="27838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A11ADAB-5BF5-4CCE-8B07-8EEC4F4DAE2E}" type="datetimeFigureOut">
              <a:rPr lang="ru-RU"/>
              <a:pPr>
                <a:defRPr/>
              </a:pPr>
              <a:t>28.03.2021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845AEA08-2B5E-4BBE-88EE-039D16ED2DCC}" type="slidenum">
              <a:rPr lang="ru-RU" altLang="ru-RU"/>
              <a:pPr/>
              <a:t>‹#›</a:t>
            </a:fld>
            <a:endParaRPr lang="ru-RU" altLang="ru-RU"/>
          </a:p>
        </p:txBody>
      </p:sp>
    </p:spTree>
    <p:extLst>
      <p:ext uri="{BB962C8B-B14F-4D97-AF65-F5344CB8AC3E}">
        <p14:creationId xmlns:p14="http://schemas.microsoft.com/office/powerpoint/2010/main" val="278837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70988" cy="6873876"/>
            <a:chOff x="-8467" y="-8468"/>
            <a:chExt cx="9171317" cy="6874935"/>
          </a:xfrm>
        </p:grpSpPr>
        <p:sp>
          <p:nvSpPr>
            <p:cNvPr id="7" name="Freeform 6"/>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заголовка</a:t>
            </a:r>
            <a:endParaRPr lang="en-US" altLang="ru-RU" smtClean="0"/>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pPr>
              <a:defRPr/>
            </a:pPr>
            <a:fld id="{C17EFE43-F462-4D7B-B198-5A492A4C03A0}" type="datetimeFigureOut">
              <a:rPr lang="ru-RU"/>
              <a:pPr>
                <a:defRPr/>
              </a:pPr>
              <a:t>28.03.2021</a:t>
            </a:fld>
            <a:endParaRPr lang="ru-RU"/>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pPr>
              <a:defRPr/>
            </a:pPr>
            <a:endParaRPr lang="ru-RU"/>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7064BB2A-609F-4AF0-A504-20473FD397D5}"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822"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23" r:id="rId11"/>
    <p:sldLayoutId id="2147483818" r:id="rId12"/>
    <p:sldLayoutId id="2147483824" r:id="rId13"/>
    <p:sldLayoutId id="2147483819" r:id="rId14"/>
    <p:sldLayoutId id="2147483820" r:id="rId15"/>
    <p:sldLayoutId id="2147483821"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ogin.consultant.ru/link/?rnd=0C16EF6C0B28E3C8B5EC57A6593421B2&amp;req=doc&amp;base=LAW&amp;n=367301&amp;dst=101867&amp;fld=134&amp;REFFIELD=134&amp;REFDST=100023&amp;REFDOC=363686&amp;REFBASE=LAW&amp;stat=refcode%3D16876%3Bdstident%3D101867%3Bindex%3D51&amp;date=16.12.2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hyperlink" Target="https://login.consultant.ru/link/?rnd=AB374764AB20889A826FA3B4F2CEE03D&amp;req=doc&amp;base=LAW&amp;n=360918&amp;dst=100014&amp;fld=134&amp;REFFIELD=134&amp;REFDST=103308&amp;REFDOC=353733&amp;REFBASE=LAW&amp;stat=refcode%3D10881%3Bdstident%3D100014%3Bindex%3D4254&amp;date=03.12.2020" TargetMode="External"/><Relationship Id="rId2" Type="http://schemas.openxmlformats.org/officeDocument/2006/relationships/hyperlink" Target="https://login.consultant.ru/link/?rnd=AB374764AB20889A826FA3B4F2CEE03D&amp;req=doc&amp;base=LAW&amp;n=360918&amp;dst=100012&amp;fld=134&amp;REFFIELD=134&amp;REFDST=103307&amp;REFDOC=353733&amp;REFBASE=LAW&amp;stat=refcode%3D10881%3Bdstident%3D100012%3Bindex%3D4253&amp;date=03.12.2020" TargetMode="External"/><Relationship Id="rId1" Type="http://schemas.openxmlformats.org/officeDocument/2006/relationships/slideLayout" Target="../slideLayouts/slideLayout2.xml"/><Relationship Id="rId4" Type="http://schemas.openxmlformats.org/officeDocument/2006/relationships/hyperlink" Target="https://login.consultant.ru/link/?rnd=AB374764AB20889A826FA3B4F2CEE03D&amp;req=doc&amp;base=LAW&amp;n=347034&amp;dst=101396&amp;fld=134&amp;REFFIELD=134&amp;REFDST=103309&amp;REFDOC=353733&amp;REFBASE=LAW&amp;stat=refcode%3D10881%3Bdstident%3D101396%3Bindex%3D4255&amp;date=03.12.202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468313" y="2924175"/>
            <a:ext cx="7272337" cy="2376488"/>
          </a:xfrm>
        </p:spPr>
        <p:txBody>
          <a:bodyPr rtlCol="0"/>
          <a:lstStyle/>
          <a:p>
            <a:pPr algn="just" eaLnBrk="1" fontAlgn="auto" hangingPunct="1">
              <a:spcAft>
                <a:spcPts val="0"/>
              </a:spcAft>
              <a:defRPr/>
            </a:pPr>
            <a:r>
              <a:rPr lang="ru-RU" sz="2500" b="1" dirty="0" smtClean="0">
                <a:solidFill>
                  <a:srgbClr val="0070C0"/>
                </a:solidFill>
                <a:effectLst>
                  <a:outerShdw blurRad="38100" dist="38100" dir="2700000" algn="tl">
                    <a:srgbClr val="000000">
                      <a:alpha val="43137"/>
                    </a:srgbClr>
                  </a:outerShdw>
                </a:effectLst>
                <a:latin typeface="Cambria" pitchFamily="18" charset="0"/>
              </a:rPr>
              <a:t/>
            </a:r>
            <a:br>
              <a:rPr lang="ru-RU" sz="2500" b="1" dirty="0" smtClean="0">
                <a:solidFill>
                  <a:srgbClr val="0070C0"/>
                </a:solidFill>
                <a:effectLst>
                  <a:outerShdw blurRad="38100" dist="38100" dir="2700000" algn="tl">
                    <a:srgbClr val="000000">
                      <a:alpha val="43137"/>
                    </a:srgbClr>
                  </a:outerShdw>
                </a:effectLst>
                <a:latin typeface="Cambria" pitchFamily="18" charset="0"/>
              </a:rPr>
            </a:br>
            <a:r>
              <a:rPr lang="ru-RU" sz="2500" b="1" dirty="0" smtClean="0">
                <a:solidFill>
                  <a:srgbClr val="0070C0"/>
                </a:solidFill>
                <a:effectLst>
                  <a:outerShdw blurRad="38100" dist="38100" dir="2700000" algn="tl">
                    <a:srgbClr val="000000">
                      <a:alpha val="43137"/>
                    </a:srgbClr>
                  </a:outerShdw>
                </a:effectLst>
                <a:latin typeface="Cambria" pitchFamily="18" charset="0"/>
              </a:rPr>
              <a:t>Перечень </a:t>
            </a:r>
            <a:r>
              <a:rPr lang="ru-RU" sz="2500" b="1" dirty="0">
                <a:solidFill>
                  <a:srgbClr val="0070C0"/>
                </a:solidFill>
                <a:effectLst>
                  <a:outerShdw blurRad="38100" dist="38100" dir="2700000" algn="tl">
                    <a:srgbClr val="000000">
                      <a:alpha val="43137"/>
                    </a:srgbClr>
                  </a:outerShdw>
                </a:effectLst>
                <a:latin typeface="Cambria" pitchFamily="18" charset="0"/>
              </a:rPr>
              <a:t>нормативных правовых актов, устанавливающих обязательные требования для </a:t>
            </a:r>
            <a:r>
              <a:rPr lang="ru-RU" sz="2500" b="1" dirty="0" smtClean="0">
                <a:solidFill>
                  <a:srgbClr val="0070C0"/>
                </a:solidFill>
                <a:effectLst>
                  <a:outerShdw blurRad="38100" dist="38100" dir="2700000" algn="tl">
                    <a:srgbClr val="000000">
                      <a:alpha val="43137"/>
                    </a:srgbClr>
                  </a:outerShdw>
                </a:effectLst>
                <a:latin typeface="Cambria" pitchFamily="18" charset="0"/>
              </a:rPr>
              <a:t>общеобразовательных организаций, оценка </a:t>
            </a:r>
            <a:r>
              <a:rPr lang="ru-RU" sz="2500" b="1" dirty="0">
                <a:solidFill>
                  <a:srgbClr val="0070C0"/>
                </a:solidFill>
                <a:effectLst>
                  <a:outerShdw blurRad="38100" dist="38100" dir="2700000" algn="tl">
                    <a:srgbClr val="000000">
                      <a:alpha val="43137"/>
                    </a:srgbClr>
                  </a:outerShdw>
                </a:effectLst>
                <a:latin typeface="Cambria" pitchFamily="18" charset="0"/>
              </a:rPr>
              <a:t>соблюдения которых </a:t>
            </a:r>
            <a:r>
              <a:rPr lang="ru-RU" sz="2500" b="1" dirty="0" smtClean="0">
                <a:solidFill>
                  <a:srgbClr val="0070C0"/>
                </a:solidFill>
                <a:effectLst>
                  <a:outerShdw blurRad="38100" dist="38100" dir="2700000" algn="tl">
                    <a:srgbClr val="000000">
                      <a:alpha val="43137"/>
                    </a:srgbClr>
                  </a:outerShdw>
                </a:effectLst>
                <a:latin typeface="Cambria" pitchFamily="18" charset="0"/>
              </a:rPr>
              <a:t>будет осуществляться </a:t>
            </a:r>
            <a:r>
              <a:rPr lang="ru-RU" sz="2500" b="1" dirty="0">
                <a:solidFill>
                  <a:srgbClr val="0070C0"/>
                </a:solidFill>
                <a:effectLst>
                  <a:outerShdw blurRad="38100" dist="38100" dir="2700000" algn="tl">
                    <a:srgbClr val="000000">
                      <a:alpha val="43137"/>
                    </a:srgbClr>
                  </a:outerShdw>
                </a:effectLst>
                <a:latin typeface="Cambria" pitchFamily="18" charset="0"/>
              </a:rPr>
              <a:t>в рамках контрольно-надзорных </a:t>
            </a:r>
            <a:r>
              <a:rPr lang="ru-RU" sz="2500" b="1" dirty="0" smtClean="0">
                <a:solidFill>
                  <a:srgbClr val="0070C0"/>
                </a:solidFill>
                <a:effectLst>
                  <a:outerShdw blurRad="38100" dist="38100" dir="2700000" algn="tl">
                    <a:srgbClr val="000000">
                      <a:alpha val="43137"/>
                    </a:srgbClr>
                  </a:outerShdw>
                </a:effectLst>
                <a:latin typeface="Cambria" pitchFamily="18" charset="0"/>
              </a:rPr>
              <a:t>мероприятий с </a:t>
            </a:r>
            <a:r>
              <a:rPr lang="ru-RU" sz="2500" b="1" dirty="0">
                <a:solidFill>
                  <a:srgbClr val="0070C0"/>
                </a:solidFill>
                <a:effectLst>
                  <a:outerShdw blurRad="38100" dist="38100" dir="2700000" algn="tl">
                    <a:srgbClr val="000000">
                      <a:alpha val="43137"/>
                    </a:srgbClr>
                  </a:outerShdw>
                </a:effectLst>
                <a:latin typeface="Cambria" pitchFamily="18" charset="0"/>
              </a:rPr>
              <a:t>1 января 2021 </a:t>
            </a:r>
            <a:r>
              <a:rPr lang="ru-RU" sz="2500" b="1" dirty="0" smtClean="0">
                <a:solidFill>
                  <a:srgbClr val="0070C0"/>
                </a:solidFill>
                <a:effectLst>
                  <a:outerShdw blurRad="38100" dist="38100" dir="2700000" algn="tl">
                    <a:srgbClr val="000000">
                      <a:alpha val="43137"/>
                    </a:srgbClr>
                  </a:outerShdw>
                </a:effectLst>
                <a:latin typeface="Cambria" pitchFamily="18" charset="0"/>
              </a:rPr>
              <a:t>года       </a:t>
            </a:r>
            <a:r>
              <a:rPr lang="ru-RU" sz="2500" b="1" dirty="0">
                <a:solidFill>
                  <a:srgbClr val="0070C0"/>
                </a:solidFill>
                <a:effectLst>
                  <a:outerShdw blurRad="38100" dist="38100" dir="2700000" algn="tl">
                    <a:srgbClr val="000000">
                      <a:alpha val="43137"/>
                    </a:srgbClr>
                  </a:outerShdw>
                </a:effectLst>
                <a:latin typeface="Cambria" pitchFamily="18" charset="0"/>
              </a:rPr>
              <a:t/>
            </a:r>
            <a:br>
              <a:rPr lang="ru-RU" sz="2500" b="1" dirty="0">
                <a:solidFill>
                  <a:srgbClr val="0070C0"/>
                </a:solidFill>
                <a:effectLst>
                  <a:outerShdw blurRad="38100" dist="38100" dir="2700000" algn="tl">
                    <a:srgbClr val="000000">
                      <a:alpha val="43137"/>
                    </a:srgbClr>
                  </a:outerShdw>
                </a:effectLst>
                <a:latin typeface="Cambria" pitchFamily="18" charset="0"/>
              </a:rPr>
            </a:br>
            <a:r>
              <a:rPr lang="ru-RU" sz="2500" b="1" dirty="0" smtClean="0">
                <a:solidFill>
                  <a:srgbClr val="0070C0"/>
                </a:solidFill>
                <a:effectLst>
                  <a:outerShdw blurRad="38100" dist="38100" dir="2700000" algn="tl">
                    <a:srgbClr val="000000">
                      <a:alpha val="43137"/>
                    </a:srgbClr>
                  </a:outerShdw>
                </a:effectLst>
                <a:latin typeface="Cambria" pitchFamily="18" charset="0"/>
              </a:rPr>
              <a:t/>
            </a:r>
            <a:br>
              <a:rPr lang="ru-RU" sz="2500" b="1" dirty="0" smtClean="0">
                <a:solidFill>
                  <a:srgbClr val="0070C0"/>
                </a:solidFill>
                <a:effectLst>
                  <a:outerShdw blurRad="38100" dist="38100" dir="2700000" algn="tl">
                    <a:srgbClr val="000000">
                      <a:alpha val="43137"/>
                    </a:srgbClr>
                  </a:outerShdw>
                </a:effectLst>
                <a:latin typeface="Cambria" pitchFamily="18" charset="0"/>
              </a:rPr>
            </a:br>
            <a:endParaRPr lang="ru-RU" sz="2500" b="1" dirty="0" smtClean="0">
              <a:solidFill>
                <a:srgbClr val="0070C0"/>
              </a:solidFill>
              <a:effectLst>
                <a:outerShdw blurRad="38100" dist="38100" dir="2700000" algn="tl">
                  <a:srgbClr val="000000">
                    <a:alpha val="43137"/>
                  </a:srgbClr>
                </a:outerShdw>
              </a:effectLst>
              <a:latin typeface="Cambria" pitchFamily="18" charset="0"/>
            </a:endParaRPr>
          </a:p>
        </p:txBody>
      </p:sp>
      <p:sp>
        <p:nvSpPr>
          <p:cNvPr id="6147" name="TextBox 1"/>
          <p:cNvSpPr txBox="1">
            <a:spLocks noChangeArrowheads="1"/>
          </p:cNvSpPr>
          <p:nvPr/>
        </p:nvSpPr>
        <p:spPr bwMode="auto">
          <a:xfrm>
            <a:off x="2411413" y="260350"/>
            <a:ext cx="4752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lgn="ctr" eaLnBrk="1" hangingPunct="1">
              <a:spcBef>
                <a:spcPct val="0"/>
              </a:spcBef>
              <a:buClrTx/>
              <a:buSzTx/>
              <a:buFontTx/>
              <a:buNone/>
            </a:pPr>
            <a:r>
              <a:rPr lang="ru-RU" altLang="ru-RU" b="1" i="1">
                <a:solidFill>
                  <a:srgbClr val="002060"/>
                </a:solidFill>
                <a:latin typeface="Cambria" pitchFamily="18" charset="0"/>
              </a:rPr>
              <a:t>МИНИСТЕРСТВО ОБРАЗОВАНИЯ РЕСПУБЛИКИ МОРДОВИЯ</a:t>
            </a:r>
          </a:p>
        </p:txBody>
      </p:sp>
      <p:sp>
        <p:nvSpPr>
          <p:cNvPr id="2" name="Подзаголовок 1"/>
          <p:cNvSpPr>
            <a:spLocks noGrp="1"/>
          </p:cNvSpPr>
          <p:nvPr>
            <p:ph type="subTitle" idx="1"/>
          </p:nvPr>
        </p:nvSpPr>
        <p:spPr>
          <a:xfrm>
            <a:off x="1130300" y="4051300"/>
            <a:ext cx="5827713" cy="1096963"/>
          </a:xfrm>
        </p:spPr>
        <p:txBody>
          <a:bodyPr/>
          <a:lstStyle/>
          <a:p>
            <a:pPr>
              <a:defRPr/>
            </a:pPr>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450" y="-23813"/>
            <a:ext cx="6348413" cy="542926"/>
          </a:xfrm>
        </p:spPr>
        <p:txBody>
          <a:bodyPr>
            <a:normAutofit fontScale="90000"/>
          </a:bodyPr>
          <a:lstStyle/>
          <a:p>
            <a:pPr eaLnBrk="1" hangingPunct="1">
              <a:defRPr/>
            </a:pPr>
            <a:r>
              <a:rPr lang="ru-RU" dirty="0" smtClean="0"/>
              <a:t>Что необходимо сделать?</a:t>
            </a:r>
            <a:endParaRPr lang="ru-RU" dirty="0"/>
          </a:p>
        </p:txBody>
      </p:sp>
      <p:sp>
        <p:nvSpPr>
          <p:cNvPr id="15363" name="Объект 3"/>
          <p:cNvSpPr>
            <a:spLocks noGrp="1"/>
          </p:cNvSpPr>
          <p:nvPr>
            <p:ph idx="1"/>
          </p:nvPr>
        </p:nvSpPr>
        <p:spPr>
          <a:xfrm>
            <a:off x="0" y="271463"/>
            <a:ext cx="9085263" cy="6769100"/>
          </a:xfrm>
        </p:spPr>
        <p:txBody>
          <a:bodyPr/>
          <a:lstStyle/>
          <a:p>
            <a:pPr marL="0" indent="0" algn="just" eaLnBrk="1" hangingPunct="1">
              <a:buFont typeface="Wingdings 3" pitchFamily="18" charset="2"/>
              <a:buNone/>
            </a:pPr>
            <a:r>
              <a:rPr lang="ru-RU" altLang="ru-RU" sz="1100" b="1" smtClean="0">
                <a:latin typeface="Times New Roman" pitchFamily="18" charset="0"/>
                <a:ea typeface="Calibri" pitchFamily="34" charset="0"/>
                <a:cs typeface="Times New Roman" pitchFamily="18" charset="0"/>
              </a:rPr>
              <a:t>1. Разработать:</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1.1. </a:t>
            </a:r>
            <a:r>
              <a:rPr lang="ru-RU" altLang="ru-RU" sz="1100" b="1" smtClean="0">
                <a:latin typeface="Times New Roman" pitchFamily="18" charset="0"/>
                <a:ea typeface="Calibri" pitchFamily="34" charset="0"/>
                <a:cs typeface="Times New Roman" pitchFamily="18" charset="0"/>
              </a:rPr>
              <a:t>Правила приема </a:t>
            </a:r>
            <a:r>
              <a:rPr lang="ru-RU" altLang="ru-RU" sz="1100" smtClean="0">
                <a:latin typeface="Times New Roman" pitchFamily="18" charset="0"/>
                <a:ea typeface="Calibri" pitchFamily="34" charset="0"/>
                <a:cs typeface="Times New Roman" pitchFamily="18" charset="0"/>
              </a:rPr>
              <a:t>в конкретную общеобразовательную организацию на обучение по основным общеобразовательным программам </a:t>
            </a:r>
            <a:r>
              <a:rPr lang="ru-RU" altLang="ru-RU" sz="1100" b="1" smtClean="0">
                <a:latin typeface="Times New Roman" pitchFamily="18" charset="0"/>
                <a:ea typeface="Calibri" pitchFamily="34" charset="0"/>
                <a:cs typeface="Times New Roman" pitchFamily="18" charset="0"/>
              </a:rPr>
              <a:t>в части, не урегулированной законодательством об образовании;</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1.2. </a:t>
            </a:r>
            <a:r>
              <a:rPr lang="ru-RU" altLang="ru-RU" sz="1100" b="1" smtClean="0">
                <a:latin typeface="Times New Roman" pitchFamily="18" charset="0"/>
                <a:ea typeface="Calibri" pitchFamily="34" charset="0"/>
                <a:cs typeface="Times New Roman" pitchFamily="18" charset="0"/>
              </a:rPr>
              <a:t>Формы:</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заявления о приеме на обучение по основным общеобразовательным программам;</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журнала приема заявлений о приеме на обучение в общеобразовательную организацию;</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документа, выдаваемого родителю (законному представителю) ребенка, содержащего индивидуальный номер заявления о приеме на обучение и перечень представленных при приеме на обучение документов.</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2. </a:t>
            </a:r>
            <a:r>
              <a:rPr lang="ru-RU" altLang="ru-RU" sz="1100" b="1" smtClean="0">
                <a:latin typeface="Times New Roman" pitchFamily="18" charset="0"/>
                <a:ea typeface="Calibri" pitchFamily="34" charset="0"/>
                <a:cs typeface="Times New Roman" pitchFamily="18" charset="0"/>
              </a:rPr>
              <a:t>Назначить должностное лицо </a:t>
            </a:r>
            <a:r>
              <a:rPr lang="ru-RU" altLang="ru-RU" sz="1100" smtClean="0">
                <a:latin typeface="Times New Roman" pitchFamily="18" charset="0"/>
                <a:ea typeface="Calibri" pitchFamily="34" charset="0"/>
                <a:cs typeface="Times New Roman" pitchFamily="18" charset="0"/>
              </a:rPr>
              <a:t>общеобразовательной организации, ответственное за прием заявлений о приеме на обучение и документов.</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3. </a:t>
            </a:r>
            <a:r>
              <a:rPr lang="ru-RU" altLang="ru-RU" sz="1100" b="1" smtClean="0">
                <a:latin typeface="Times New Roman" pitchFamily="18" charset="0"/>
                <a:ea typeface="Calibri" pitchFamily="34" charset="0"/>
                <a:cs typeface="Times New Roman" pitchFamily="18" charset="0"/>
              </a:rPr>
              <a:t>Разместить</a:t>
            </a:r>
            <a:r>
              <a:rPr lang="ru-RU" altLang="ru-RU" sz="1100" smtClean="0">
                <a:latin typeface="Times New Roman" pitchFamily="18" charset="0"/>
                <a:ea typeface="Calibri" pitchFamily="34" charset="0"/>
                <a:cs typeface="Times New Roman" pitchFamily="18" charset="0"/>
              </a:rPr>
              <a:t> на информационном стенде и официальном сайте в информационно-телекоммуникационной сети «Интернет»:</a:t>
            </a:r>
          </a:p>
          <a:p>
            <a:pPr marL="0" indent="0" algn="just" eaLnBrk="1" hangingPunct="1">
              <a:buClrTx/>
              <a:buSzPct val="100000"/>
              <a:buFont typeface="Wingdings" pitchFamily="2" charset="2"/>
              <a:buChar char="Ø"/>
            </a:pPr>
            <a:r>
              <a:rPr lang="ru-RU" altLang="ru-RU" sz="1100" b="1" smtClean="0">
                <a:solidFill>
                  <a:schemeClr val="tx1"/>
                </a:solidFill>
                <a:latin typeface="Times New Roman" pitchFamily="18" charset="0"/>
                <a:ea typeface="Calibri" pitchFamily="34" charset="0"/>
                <a:cs typeface="Times New Roman" pitchFamily="18" charset="0"/>
              </a:rPr>
              <a:t>распорядительный акт</a:t>
            </a:r>
            <a:r>
              <a:rPr lang="ru-RU" altLang="ru-RU" sz="1100" smtClean="0">
                <a:solidFill>
                  <a:schemeClr val="tx1"/>
                </a:solidFill>
                <a:latin typeface="Times New Roman" pitchFamily="18" charset="0"/>
                <a:ea typeface="Calibri" pitchFamily="34" charset="0"/>
                <a:cs typeface="Times New Roman" pitchFamily="18" charset="0"/>
              </a:rPr>
              <a:t> органа местного самоуправления муниципального района или городского округа по решению вопросов местного значения в сфере образования или распорядительный акт органа исполнительной власти субъекта Российской Федерации, осуществляющего государственное управление в сфере образования, о закреплении образовательных организаций за соответственно конкретными территориями муниципального района (городского округа) или субъекта Российской Федерации </a:t>
            </a:r>
            <a:r>
              <a:rPr lang="ru-RU" altLang="ru-RU" sz="1100" b="1" smtClean="0">
                <a:solidFill>
                  <a:schemeClr val="tx1"/>
                </a:solidFill>
                <a:latin typeface="Times New Roman" pitchFamily="18" charset="0"/>
                <a:ea typeface="Calibri" pitchFamily="34" charset="0"/>
                <a:cs typeface="Times New Roman" pitchFamily="18" charset="0"/>
              </a:rPr>
              <a:t>в течение 10 календарных дней с момента его издания</a:t>
            </a:r>
            <a:r>
              <a:rPr lang="ru-RU" altLang="ru-RU" sz="1100" smtClean="0">
                <a:solidFill>
                  <a:schemeClr val="tx1"/>
                </a:solidFill>
                <a:latin typeface="Times New Roman" pitchFamily="18" charset="0"/>
                <a:ea typeface="Calibri" pitchFamily="34" charset="0"/>
                <a:cs typeface="Times New Roman" pitchFamily="18" charset="0"/>
              </a:rPr>
              <a:t>;</a:t>
            </a:r>
          </a:p>
          <a:p>
            <a:pPr marL="0" indent="0" algn="just" eaLnBrk="1" hangingPunct="1">
              <a:buClrTx/>
              <a:buSzPct val="100000"/>
              <a:buFont typeface="Wingdings" pitchFamily="2" charset="2"/>
              <a:buChar char="Ø"/>
            </a:pPr>
            <a:r>
              <a:rPr lang="ru-RU" altLang="ru-RU" sz="1100" b="1" smtClean="0">
                <a:solidFill>
                  <a:schemeClr val="tx1"/>
                </a:solidFill>
                <a:latin typeface="Times New Roman" pitchFamily="18" charset="0"/>
                <a:ea typeface="Calibri" pitchFamily="34" charset="0"/>
                <a:cs typeface="Times New Roman" pitchFamily="18" charset="0"/>
              </a:rPr>
              <a:t>информацию</a:t>
            </a:r>
            <a:r>
              <a:rPr lang="ru-RU" altLang="ru-RU" sz="1100" smtClean="0">
                <a:solidFill>
                  <a:schemeClr val="tx1"/>
                </a:solidFill>
                <a:latin typeface="Times New Roman" pitchFamily="18" charset="0"/>
                <a:ea typeface="Calibri" pitchFamily="34" charset="0"/>
                <a:cs typeface="Times New Roman" pitchFamily="18" charset="0"/>
              </a:rPr>
              <a:t> о количестве мест в первых классах </a:t>
            </a:r>
            <a:r>
              <a:rPr lang="ru-RU" altLang="ru-RU" sz="1100" b="1" smtClean="0">
                <a:solidFill>
                  <a:schemeClr val="tx1"/>
                </a:solidFill>
                <a:latin typeface="Times New Roman" pitchFamily="18" charset="0"/>
                <a:ea typeface="Calibri" pitchFamily="34" charset="0"/>
                <a:cs typeface="Times New Roman" pitchFamily="18" charset="0"/>
              </a:rPr>
              <a:t>не позднее 10 календарных дней с момента издания распорядительного акта </a:t>
            </a:r>
            <a:r>
              <a:rPr lang="ru-RU" altLang="ru-RU" sz="1100" smtClean="0">
                <a:solidFill>
                  <a:schemeClr val="tx1"/>
                </a:solidFill>
                <a:latin typeface="Times New Roman" pitchFamily="18" charset="0"/>
                <a:ea typeface="Calibri" pitchFamily="34" charset="0"/>
                <a:cs typeface="Times New Roman" pitchFamily="18" charset="0"/>
              </a:rPr>
              <a:t>о закреплении образовательных организаций за соответственно конкретными территориями муниципального района (городского округа); </a:t>
            </a:r>
          </a:p>
          <a:p>
            <a:pPr marL="0" indent="0" algn="just" eaLnBrk="1" hangingPunct="1">
              <a:buClrTx/>
              <a:buSzPct val="100000"/>
              <a:buFont typeface="Wingdings" pitchFamily="2" charset="2"/>
              <a:buChar char="Ø"/>
            </a:pPr>
            <a:r>
              <a:rPr lang="ru-RU" altLang="ru-RU" sz="1100" smtClean="0">
                <a:solidFill>
                  <a:schemeClr val="tx1"/>
                </a:solidFill>
                <a:latin typeface="Times New Roman" pitchFamily="18" charset="0"/>
                <a:ea typeface="Calibri" pitchFamily="34" charset="0"/>
                <a:cs typeface="Times New Roman" pitchFamily="18" charset="0"/>
              </a:rPr>
              <a:t> </a:t>
            </a:r>
            <a:r>
              <a:rPr lang="ru-RU" altLang="ru-RU" sz="1100" b="1" smtClean="0">
                <a:solidFill>
                  <a:schemeClr val="tx1"/>
                </a:solidFill>
                <a:latin typeface="Times New Roman" pitchFamily="18" charset="0"/>
                <a:ea typeface="Calibri" pitchFamily="34" charset="0"/>
                <a:cs typeface="Times New Roman" pitchFamily="18" charset="0"/>
              </a:rPr>
              <a:t>информацию</a:t>
            </a:r>
            <a:r>
              <a:rPr lang="ru-RU" altLang="ru-RU" sz="1100" smtClean="0">
                <a:solidFill>
                  <a:schemeClr val="tx1"/>
                </a:solidFill>
                <a:latin typeface="Times New Roman" pitchFamily="18" charset="0"/>
                <a:ea typeface="Calibri" pitchFamily="34" charset="0"/>
                <a:cs typeface="Times New Roman" pitchFamily="18" charset="0"/>
              </a:rPr>
              <a:t> о наличии свободных мест в первых классах для приема детей, не проживающих на закрепленной территории, </a:t>
            </a:r>
            <a:r>
              <a:rPr lang="ru-RU" altLang="ru-RU" sz="1100" b="1" smtClean="0">
                <a:solidFill>
                  <a:schemeClr val="tx1"/>
                </a:solidFill>
                <a:latin typeface="Times New Roman" pitchFamily="18" charset="0"/>
                <a:ea typeface="Calibri" pitchFamily="34" charset="0"/>
                <a:cs typeface="Times New Roman" pitchFamily="18" charset="0"/>
              </a:rPr>
              <a:t>не позднее 5 июля текущего года</a:t>
            </a:r>
            <a:r>
              <a:rPr lang="ru-RU" altLang="ru-RU" sz="1100" smtClean="0">
                <a:solidFill>
                  <a:schemeClr val="tx1"/>
                </a:solidFill>
                <a:latin typeface="Times New Roman" pitchFamily="18" charset="0"/>
                <a:ea typeface="Calibri" pitchFamily="34" charset="0"/>
                <a:cs typeface="Times New Roman" pitchFamily="18" charset="0"/>
              </a:rPr>
              <a:t>;</a:t>
            </a:r>
          </a:p>
          <a:p>
            <a:pPr marL="0" indent="0" algn="just" eaLnBrk="1" hangingPunct="1">
              <a:buClrTx/>
              <a:buSzPct val="100000"/>
              <a:buFont typeface="Wingdings" pitchFamily="2" charset="2"/>
              <a:buChar char="Ø"/>
            </a:pPr>
            <a:r>
              <a:rPr lang="ru-RU" altLang="ru-RU" sz="1100" b="1" smtClean="0">
                <a:solidFill>
                  <a:schemeClr val="tx1"/>
                </a:solidFill>
                <a:latin typeface="Times New Roman" pitchFamily="18" charset="0"/>
                <a:ea typeface="Calibri" pitchFamily="34" charset="0"/>
                <a:cs typeface="Times New Roman" pitchFamily="18" charset="0"/>
              </a:rPr>
              <a:t>образец</a:t>
            </a:r>
            <a:r>
              <a:rPr lang="ru-RU" altLang="ru-RU" sz="1100" smtClean="0">
                <a:solidFill>
                  <a:schemeClr val="tx1"/>
                </a:solidFill>
                <a:latin typeface="Times New Roman" pitchFamily="18" charset="0"/>
                <a:ea typeface="Calibri" pitchFamily="34" charset="0"/>
                <a:cs typeface="Times New Roman" pitchFamily="18" charset="0"/>
              </a:rPr>
              <a:t> заявления о приеме на обучение.</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4</a:t>
            </a:r>
            <a:r>
              <a:rPr lang="ru-RU" altLang="ru-RU" sz="1100" b="1" smtClean="0">
                <a:latin typeface="Times New Roman" pitchFamily="18" charset="0"/>
                <a:ea typeface="Calibri" pitchFamily="34" charset="0"/>
                <a:cs typeface="Times New Roman" pitchFamily="18" charset="0"/>
              </a:rPr>
              <a:t>. Издать распорядительный акт </a:t>
            </a:r>
            <a:r>
              <a:rPr lang="ru-RU" altLang="ru-RU" sz="1100" smtClean="0">
                <a:latin typeface="Times New Roman" pitchFamily="18" charset="0"/>
                <a:ea typeface="Calibri" pitchFamily="34" charset="0"/>
                <a:cs typeface="Times New Roman" pitchFamily="18" charset="0"/>
              </a:rPr>
              <a:t>о приеме на обучение детей </a:t>
            </a:r>
            <a:r>
              <a:rPr lang="ru-RU" altLang="ru-RU" sz="1100" b="1" smtClean="0">
                <a:latin typeface="Times New Roman" pitchFamily="18" charset="0"/>
                <a:ea typeface="Calibri" pitchFamily="34" charset="0"/>
                <a:cs typeface="Times New Roman" pitchFamily="18" charset="0"/>
              </a:rPr>
              <a:t>в течение 3 рабочих дней после завершения приема заявлений </a:t>
            </a:r>
            <a:r>
              <a:rPr lang="ru-RU" altLang="ru-RU" sz="1100" smtClean="0">
                <a:latin typeface="Times New Roman" pitchFamily="18" charset="0"/>
                <a:ea typeface="Calibri" pitchFamily="34" charset="0"/>
                <a:cs typeface="Times New Roman" pitchFamily="18" charset="0"/>
              </a:rPr>
              <a:t>о приеме на обучение в первый класс </a:t>
            </a:r>
            <a:r>
              <a:rPr lang="ru-RU" altLang="ru-RU" sz="1100" b="1" smtClean="0">
                <a:latin typeface="Times New Roman" pitchFamily="18" charset="0"/>
                <a:ea typeface="Calibri" pitchFamily="34" charset="0"/>
                <a:cs typeface="Times New Roman" pitchFamily="18" charset="0"/>
              </a:rPr>
              <a:t>детей, принятых во внеочередном, первоочередном порядке, имеющих право преимущественного приема </a:t>
            </a:r>
            <a:r>
              <a:rPr lang="ru-RU" altLang="ru-RU" sz="1100" smtClean="0">
                <a:latin typeface="Times New Roman" pitchFamily="18" charset="0"/>
                <a:ea typeface="Calibri" pitchFamily="34" charset="0"/>
                <a:cs typeface="Times New Roman" pitchFamily="18" charset="0"/>
              </a:rPr>
              <a:t>на обучение, а также проживающих на закрепленной территории.</a:t>
            </a:r>
          </a:p>
          <a:p>
            <a:pPr marL="0" indent="0" algn="just"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5. </a:t>
            </a:r>
            <a:r>
              <a:rPr lang="ru-RU" altLang="ru-RU" sz="1100" b="1" smtClean="0">
                <a:latin typeface="Times New Roman" pitchFamily="18" charset="0"/>
                <a:ea typeface="Calibri" pitchFamily="34" charset="0"/>
                <a:cs typeface="Times New Roman" pitchFamily="18" charset="0"/>
              </a:rPr>
              <a:t>Издать</a:t>
            </a:r>
            <a:r>
              <a:rPr lang="ru-RU" altLang="ru-RU" sz="1100" smtClean="0">
                <a:latin typeface="Times New Roman" pitchFamily="18" charset="0"/>
                <a:ea typeface="Calibri" pitchFamily="34" charset="0"/>
                <a:cs typeface="Times New Roman" pitchFamily="18" charset="0"/>
              </a:rPr>
              <a:t> распорядительный акт о приеме на обучение детей </a:t>
            </a:r>
            <a:r>
              <a:rPr lang="ru-RU" altLang="ru-RU" sz="1100" b="1" smtClean="0">
                <a:latin typeface="Times New Roman" pitchFamily="18" charset="0"/>
                <a:ea typeface="Calibri" pitchFamily="34" charset="0"/>
                <a:cs typeface="Times New Roman" pitchFamily="18" charset="0"/>
              </a:rPr>
              <a:t>в течение 5 рабочих дней после завершения приема заявлений </a:t>
            </a:r>
            <a:r>
              <a:rPr lang="ru-RU" altLang="ru-RU" sz="1100" smtClean="0">
                <a:latin typeface="Times New Roman" pitchFamily="18" charset="0"/>
                <a:ea typeface="Calibri" pitchFamily="34" charset="0"/>
                <a:cs typeface="Times New Roman" pitchFamily="18" charset="0"/>
              </a:rPr>
              <a:t>о приеме на обучение в первый класс </a:t>
            </a:r>
            <a:r>
              <a:rPr lang="ru-RU" altLang="ru-RU" sz="1100" b="1" smtClean="0">
                <a:latin typeface="Times New Roman" pitchFamily="18" charset="0"/>
                <a:ea typeface="Calibri" pitchFamily="34" charset="0"/>
                <a:cs typeface="Times New Roman" pitchFamily="18" charset="0"/>
              </a:rPr>
              <a:t>(для остальных категорий детей).</a:t>
            </a:r>
          </a:p>
          <a:p>
            <a:pPr marL="0" indent="0" eaLnBrk="1" hangingPunct="1">
              <a:buFont typeface="Wingdings 3" pitchFamily="18" charset="2"/>
              <a:buNone/>
            </a:pPr>
            <a:r>
              <a:rPr lang="ru-RU" altLang="ru-RU" sz="1100" smtClean="0">
                <a:latin typeface="Times New Roman" pitchFamily="18" charset="0"/>
                <a:ea typeface="Calibri" pitchFamily="34" charset="0"/>
                <a:cs typeface="Times New Roman" pitchFamily="18" charset="0"/>
              </a:rPr>
              <a:t>6.</a:t>
            </a:r>
            <a:r>
              <a:rPr lang="ru-RU" altLang="ru-RU" sz="1100" b="1" smtClean="0">
                <a:latin typeface="Times New Roman" pitchFamily="18" charset="0"/>
                <a:ea typeface="Calibri" pitchFamily="34" charset="0"/>
                <a:cs typeface="Times New Roman" pitchFamily="18" charset="0"/>
              </a:rPr>
              <a:t> Сформировать </a:t>
            </a:r>
            <a:r>
              <a:rPr lang="ru-RU" altLang="ru-RU" sz="1100" smtClean="0">
                <a:latin typeface="Times New Roman" pitchFamily="18" charset="0"/>
                <a:ea typeface="Calibri" pitchFamily="34" charset="0"/>
                <a:cs typeface="Times New Roman" pitchFamily="18" charset="0"/>
              </a:rPr>
              <a:t>личное дело ребенка.</a:t>
            </a:r>
          </a:p>
          <a:p>
            <a:pPr marL="0" indent="0" eaLnBrk="1" hangingPunct="1">
              <a:buFont typeface="Wingdings 3" pitchFamily="18" charset="2"/>
              <a:buNone/>
            </a:pPr>
            <a:endParaRPr lang="ru-RU" altLang="ru-RU" sz="1100" smtClean="0">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44450"/>
            <a:ext cx="7848600" cy="882650"/>
          </a:xfrm>
        </p:spPr>
        <p:txBody>
          <a:bodyPr rtlCol="0">
            <a:noAutofit/>
          </a:bodyPr>
          <a:lstStyle/>
          <a:p>
            <a:pPr algn="ctr" eaLnBrk="1" fontAlgn="auto" hangingPunct="1">
              <a:spcAft>
                <a:spcPts val="0"/>
              </a:spcAft>
              <a:defRPr/>
            </a:pPr>
            <a:r>
              <a:rPr lang="ru-RU" sz="1400" b="1" dirty="0" smtClean="0">
                <a:solidFill>
                  <a:schemeClr val="tx1"/>
                </a:solidFill>
                <a:latin typeface="Times New Roman" pitchFamily="18" charset="0"/>
                <a:cs typeface="Times New Roman" pitchFamily="18" charset="0"/>
              </a:rPr>
              <a:t>Приказ Министерства просвещения Российской Федерации от 18.09.2020 № 508 «Об утверждении Порядка допуска лиц, обучающихся по образовательным программам высшего образования, к занятию педагогической деятельностью по общеобразовательным программам» (далее  - Порядок допуска лиц)</a:t>
            </a:r>
            <a:endParaRPr lang="ru-RU" sz="1400" b="1" dirty="0">
              <a:solidFill>
                <a:schemeClr val="tx1"/>
              </a:solidFill>
              <a:latin typeface="Times New Roman" panose="02020603050405020304" pitchFamily="18" charset="0"/>
              <a:ea typeface="+mn-ea"/>
              <a:cs typeface="Times New Roman" panose="02020603050405020304" pitchFamily="18" charset="0"/>
            </a:endParaRPr>
          </a:p>
        </p:txBody>
      </p:sp>
      <p:sp>
        <p:nvSpPr>
          <p:cNvPr id="3" name="Объект 2"/>
          <p:cNvSpPr>
            <a:spLocks noGrp="1"/>
          </p:cNvSpPr>
          <p:nvPr>
            <p:ph idx="1"/>
          </p:nvPr>
        </p:nvSpPr>
        <p:spPr>
          <a:xfrm>
            <a:off x="179388" y="1052513"/>
            <a:ext cx="8280400" cy="5616575"/>
          </a:xfrm>
        </p:spPr>
        <p:txBody>
          <a:bodyPr rtlCol="0">
            <a:normAutofit fontScale="92500" lnSpcReduction="10000"/>
          </a:bodyPr>
          <a:lstStyle/>
          <a:p>
            <a:pPr marL="0" indent="0" algn="ctr" eaLnBrk="1" fontAlgn="auto" hangingPunct="1">
              <a:lnSpc>
                <a:spcPct val="107000"/>
              </a:lnSpc>
              <a:spcAft>
                <a:spcPts val="800"/>
              </a:spcAft>
              <a:buFont typeface="Arial" panose="020B0604020202020204" pitchFamily="34" charset="0"/>
              <a:buNone/>
              <a:defRPr/>
            </a:pPr>
            <a:r>
              <a:rPr lang="ru-RU" altLang="ru-RU" sz="1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p>
          <a:p>
            <a:pPr algn="just" eaLnBrk="1" fontAlgn="auto" hangingPunct="1">
              <a:lnSpc>
                <a:spcPct val="107000"/>
              </a:lnSpc>
              <a:spcAft>
                <a:spcPts val="800"/>
              </a:spcAft>
              <a:buClrTx/>
              <a:buSzPct val="100000"/>
              <a:buFont typeface="+mj-lt"/>
              <a:buAutoNum type="arabicPeriod"/>
              <a:defRPr/>
            </a:pPr>
            <a:r>
              <a:rPr lang="ru-RU" altLang="ru-RU" sz="13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Определены правила допуска лиц, обучающихся по образовательным программам высшего образования, к занятию педагогической деятельностью по общеобразовательным программам.</a:t>
            </a:r>
            <a:endParaRPr lang="ru-RU" altLang="ru-RU" sz="13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fontAlgn="auto" hangingPunct="1">
              <a:lnSpc>
                <a:spcPct val="107000"/>
              </a:lnSpc>
              <a:spcAft>
                <a:spcPts val="800"/>
              </a:spcAft>
              <a:buClrTx/>
              <a:buSzPct val="100000"/>
              <a:buFont typeface="+mj-lt"/>
              <a:buAutoNum type="arabicPeriod"/>
              <a:defRPr/>
            </a:pPr>
            <a:r>
              <a:rPr lang="ru-RU" altLang="ru-RU" sz="1300" dirty="0" smtClean="0">
                <a:solidFill>
                  <a:schemeClr val="tx1"/>
                </a:solidFill>
                <a:latin typeface="Times New Roman" panose="02020603050405020304" pitchFamily="18" charset="0"/>
                <a:cs typeface="Times New Roman" panose="02020603050405020304" pitchFamily="18" charset="0"/>
              </a:rPr>
              <a:t>Обучающийся при наличии в организации, осуществляющей образовательную деятельность по основным и (или) дополнительным общеобразовательным программам, потребности в педагогических работниках представляет работодателю необходимые документы. Работодатель проверяет документы, представленные обучающимся, на предмет отсутствия ограничений к занятию педагогической деятельностью. В случае представления обучающимся неполного комплекта документов, или выявления у обучающегося ограничений к занятию педагогической деятельностью, работодатель возвращает представленные документы обучающемуся с указанием причин возврата.</a:t>
            </a:r>
            <a:endParaRPr lang="ru-RU" altLang="ru-RU" sz="1300" dirty="0" smtClean="0">
              <a:solidFill>
                <a:schemeClr val="tx1"/>
              </a:solidFill>
              <a:latin typeface="Times New Roman" panose="02020603050405020304" pitchFamily="18" charset="0"/>
              <a:cs typeface="Calibri" panose="020F0502020204030204" pitchFamily="34" charset="0"/>
            </a:endParaRPr>
          </a:p>
          <a:p>
            <a:pPr algn="just" eaLnBrk="1" fontAlgn="auto" hangingPunct="1">
              <a:lnSpc>
                <a:spcPct val="107000"/>
              </a:lnSpc>
              <a:spcAft>
                <a:spcPts val="800"/>
              </a:spcAft>
              <a:buClrTx/>
              <a:buSzPct val="100000"/>
              <a:buFont typeface="+mj-lt"/>
              <a:buAutoNum type="arabicPeriod"/>
              <a:defRPr/>
            </a:pPr>
            <a:r>
              <a:rPr lang="ru-RU" altLang="ru-RU" sz="1300" dirty="0" smtClean="0">
                <a:solidFill>
                  <a:schemeClr val="tx1"/>
                </a:solidFill>
                <a:latin typeface="Times New Roman" panose="02020603050405020304" pitchFamily="18" charset="0"/>
                <a:cs typeface="Times New Roman" panose="02020603050405020304" pitchFamily="18" charset="0"/>
              </a:rPr>
              <a:t>Решение о допуске обучающегося к педагогической деятельности принимается работодателем по результатам проведенного с ним собеседования. В случае принятия решения о допуске обучающегося к педагогической деятельности работодатель заключает с ним трудовой договор в соответствии с Трудовым кодексом Российской Федерации.</a:t>
            </a:r>
            <a:endParaRPr lang="ru-RU" altLang="ru-RU" sz="1300" dirty="0" smtClean="0">
              <a:solidFill>
                <a:schemeClr val="tx1"/>
              </a:solidFill>
              <a:latin typeface="Times New Roman" panose="02020603050405020304" pitchFamily="18" charset="0"/>
              <a:cs typeface="Calibri" panose="020F0502020204030204" pitchFamily="34" charset="0"/>
            </a:endParaRPr>
          </a:p>
          <a:p>
            <a:pPr algn="just" eaLnBrk="1" fontAlgn="auto" hangingPunct="1">
              <a:lnSpc>
                <a:spcPct val="107000"/>
              </a:lnSpc>
              <a:spcAft>
                <a:spcPts val="800"/>
              </a:spcAft>
              <a:buClrTx/>
              <a:buSzPct val="100000"/>
              <a:buFont typeface="+mj-lt"/>
              <a:buAutoNum type="arabicPeriod"/>
              <a:defRPr/>
            </a:pPr>
            <a:r>
              <a:rPr lang="ru-RU" altLang="ru-RU" sz="1300" b="1" dirty="0" smtClean="0">
                <a:solidFill>
                  <a:schemeClr val="tx1"/>
                </a:solidFill>
                <a:latin typeface="Times New Roman" panose="02020603050405020304" pitchFamily="18" charset="0"/>
                <a:cs typeface="Times New Roman" panose="02020603050405020304" pitchFamily="18" charset="0"/>
              </a:rPr>
              <a:t>В соответствии с Порядком допуска лиц лицо, обучающееся по образовательным программам высшего образования, для допуска к занятию педагогической деятельностью по общеобразовательным программам, представляет  руководителю образовательной организации (работодателю):</a:t>
            </a:r>
            <a:endParaRPr lang="ru-RU" altLang="ru-RU" sz="1300" b="1" dirty="0" smtClean="0">
              <a:solidFill>
                <a:schemeClr val="tx1"/>
              </a:solidFill>
              <a:latin typeface="Times New Roman" panose="02020603050405020304" pitchFamily="18" charset="0"/>
              <a:cs typeface="Calibri" panose="020F0502020204030204" pitchFamily="34" charset="0"/>
            </a:endParaRPr>
          </a:p>
          <a:p>
            <a:pPr lvl="1" algn="just" eaLnBrk="1" fontAlgn="auto" hangingPunct="1">
              <a:lnSpc>
                <a:spcPct val="107000"/>
              </a:lnSpc>
              <a:spcAft>
                <a:spcPts val="0"/>
              </a:spcAft>
              <a:buClrTx/>
              <a:buSzPct val="100000"/>
              <a:buFont typeface="Wingdings" panose="05000000000000000000" pitchFamily="2" charset="2"/>
              <a:buChar char="Ø"/>
              <a:defRPr/>
            </a:pPr>
            <a:r>
              <a:rPr lang="ru-RU" altLang="ru-RU" sz="1400" dirty="0" smtClean="0">
                <a:solidFill>
                  <a:schemeClr val="tx1"/>
                </a:solidFill>
                <a:latin typeface="Times New Roman" panose="02020603050405020304" pitchFamily="18" charset="0"/>
                <a:cs typeface="Times New Roman" panose="02020603050405020304" pitchFamily="18" charset="0"/>
              </a:rPr>
              <a:t>документы, предусмотренные статьей 65 Трудового кодекса Российской Федерации, </a:t>
            </a:r>
            <a:r>
              <a:rPr lang="ru-RU" altLang="ru-RU" sz="1400" b="1" dirty="0" smtClean="0">
                <a:solidFill>
                  <a:schemeClr val="tx1"/>
                </a:solidFill>
                <a:latin typeface="Times New Roman" panose="02020603050405020304" pitchFamily="18" charset="0"/>
                <a:cs typeface="Times New Roman" panose="02020603050405020304" pitchFamily="18" charset="0"/>
              </a:rPr>
              <a:t>за исключением документов об образования и о квалификации</a:t>
            </a:r>
            <a:r>
              <a:rPr lang="ru-RU" altLang="ru-RU" sz="1400" dirty="0" smtClean="0">
                <a:solidFill>
                  <a:schemeClr val="tx1"/>
                </a:solidFill>
                <a:latin typeface="Times New Roman" panose="02020603050405020304" pitchFamily="18" charset="0"/>
                <a:cs typeface="Times New Roman" panose="02020603050405020304" pitchFamily="18" charset="0"/>
              </a:rPr>
              <a:t>;</a:t>
            </a:r>
            <a:endParaRPr lang="ru-RU" altLang="ru-RU" sz="1400" dirty="0" smtClean="0">
              <a:solidFill>
                <a:schemeClr val="tx1"/>
              </a:solidFill>
              <a:latin typeface="Times New Roman" panose="02020603050405020304" pitchFamily="18" charset="0"/>
              <a:cs typeface="Calibri" panose="020F0502020204030204" pitchFamily="34" charset="0"/>
            </a:endParaRPr>
          </a:p>
          <a:p>
            <a:pPr lvl="1" algn="just" eaLnBrk="1" fontAlgn="auto" hangingPunct="1">
              <a:lnSpc>
                <a:spcPct val="107000"/>
              </a:lnSpc>
              <a:spcAft>
                <a:spcPts val="800"/>
              </a:spcAft>
              <a:buClrTx/>
              <a:buSzPct val="100000"/>
              <a:buFont typeface="Wingdings" panose="05000000000000000000" pitchFamily="2" charset="2"/>
              <a:buChar char="Ø"/>
              <a:defRPr/>
            </a:pPr>
            <a:r>
              <a:rPr lang="ru-RU" altLang="ru-RU" sz="1400" dirty="0" smtClean="0">
                <a:solidFill>
                  <a:schemeClr val="tx1"/>
                </a:solidFill>
                <a:latin typeface="Times New Roman" panose="02020603050405020304" pitchFamily="18" charset="0"/>
                <a:cs typeface="Times New Roman" panose="02020603050405020304" pitchFamily="18" charset="0"/>
              </a:rPr>
              <a:t>характеристику, выданную организацией, осуществляющей образовательную деятельность, в которой он обучается;</a:t>
            </a:r>
            <a:endParaRPr lang="ru-RU" altLang="ru-RU" sz="1400" dirty="0" smtClean="0">
              <a:solidFill>
                <a:schemeClr val="tx1"/>
              </a:solidFill>
              <a:latin typeface="Times New Roman" panose="02020603050405020304" pitchFamily="18" charset="0"/>
              <a:cs typeface="Calibri" panose="020F0502020204030204" pitchFamily="34" charset="0"/>
            </a:endParaRPr>
          </a:p>
          <a:p>
            <a:pPr lvl="1" eaLnBrk="1" fontAlgn="auto" hangingPunct="1">
              <a:spcAft>
                <a:spcPts val="0"/>
              </a:spcAft>
              <a:buClrTx/>
              <a:buSzPct val="100000"/>
              <a:buFont typeface="Wingdings" panose="05000000000000000000" pitchFamily="2" charset="2"/>
              <a:buChar char="Ø"/>
              <a:defRPr/>
            </a:pPr>
            <a:r>
              <a:rPr lang="ru-RU" altLang="ru-RU" sz="1400" dirty="0" smtClean="0">
                <a:solidFill>
                  <a:schemeClr val="tx1"/>
                </a:solidFill>
                <a:latin typeface="Times New Roman" panose="02020603050405020304" pitchFamily="18" charset="0"/>
                <a:cs typeface="Times New Roman" panose="02020603050405020304" pitchFamily="18" charset="0"/>
              </a:rPr>
              <a:t>справку о периоде обучения по образцу, самостоятельно установленному организацией, осуществляющей образовательную деятельность.</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539750" y="260350"/>
            <a:ext cx="6348413" cy="658813"/>
          </a:xfrm>
        </p:spPr>
        <p:txBody>
          <a:bodyPr/>
          <a:lstStyle/>
          <a:p>
            <a:pPr algn="ctr" eaLnBrk="1" hangingPunct="1"/>
            <a:r>
              <a:rPr lang="ru-RU" altLang="ru-RU" sz="3200" smtClean="0">
                <a:solidFill>
                  <a:srgbClr val="5FCBEF"/>
                </a:solidFill>
              </a:rPr>
              <a:t>Что необходимо сделать?</a:t>
            </a:r>
            <a:endParaRPr lang="ru-RU" altLang="ru-RU" smtClean="0"/>
          </a:p>
        </p:txBody>
      </p:sp>
      <p:sp>
        <p:nvSpPr>
          <p:cNvPr id="17411" name="Объект 2"/>
          <p:cNvSpPr>
            <a:spLocks noGrp="1"/>
          </p:cNvSpPr>
          <p:nvPr>
            <p:ph idx="1"/>
          </p:nvPr>
        </p:nvSpPr>
        <p:spPr>
          <a:xfrm>
            <a:off x="468313" y="1196975"/>
            <a:ext cx="6802437" cy="5256213"/>
          </a:xfrm>
        </p:spPr>
        <p:txBody>
          <a:bodyPr/>
          <a:lstStyle/>
          <a:p>
            <a:pPr algn="just" eaLnBrk="1" hangingPunct="1">
              <a:lnSpc>
                <a:spcPct val="107000"/>
              </a:lnSpc>
              <a:spcAft>
                <a:spcPts val="800"/>
              </a:spcAft>
              <a:buSzPct val="100000"/>
              <a:buFont typeface="Trebuchet MS" pitchFamily="34" charset="0"/>
              <a:buAutoNum type="arabicPeriod"/>
            </a:pPr>
            <a:r>
              <a:rPr lang="ru-RU" altLang="ru-RU" sz="1300" b="1" smtClean="0">
                <a:latin typeface="Times New Roman" pitchFamily="18" charset="0"/>
                <a:cs typeface="Times New Roman" pitchFamily="18" charset="0"/>
              </a:rPr>
              <a:t>Предусмотреть </a:t>
            </a:r>
            <a:r>
              <a:rPr lang="ru-RU" altLang="ru-RU" sz="1300" smtClean="0">
                <a:latin typeface="Times New Roman" pitchFamily="18" charset="0"/>
                <a:cs typeface="Times New Roman" pitchFamily="18" charset="0"/>
              </a:rPr>
              <a:t>в локальных  нормативных правовых актах учреждения (процедуру приема):</a:t>
            </a:r>
          </a:p>
          <a:p>
            <a:pPr lvl="1" algn="just" eaLnBrk="1" hangingPunct="1">
              <a:lnSpc>
                <a:spcPct val="107000"/>
              </a:lnSpc>
              <a:spcAft>
                <a:spcPts val="800"/>
              </a:spcAft>
              <a:buSzPct val="100000"/>
              <a:buFont typeface="Wingdings" pitchFamily="2" charset="2"/>
              <a:buChar char="Ø"/>
            </a:pPr>
            <a:r>
              <a:rPr lang="ru-RU" altLang="ru-RU" sz="1200" smtClean="0">
                <a:latin typeface="Times New Roman" pitchFamily="18" charset="0"/>
                <a:cs typeface="Times New Roman" pitchFamily="18" charset="0"/>
              </a:rPr>
              <a:t>проведение собеседования: </a:t>
            </a:r>
            <a:r>
              <a:rPr lang="ru-RU" altLang="ru-RU" sz="1200" i="1" smtClean="0">
                <a:latin typeface="Times New Roman" pitchFamily="18" charset="0"/>
                <a:cs typeface="Times New Roman" pitchFamily="18" charset="0"/>
              </a:rPr>
              <a:t>сроки, лица, принимающие участие в собеседовании…;</a:t>
            </a:r>
          </a:p>
          <a:p>
            <a:pPr lvl="1" algn="just" eaLnBrk="1" hangingPunct="1">
              <a:lnSpc>
                <a:spcPct val="107000"/>
              </a:lnSpc>
              <a:spcAft>
                <a:spcPts val="800"/>
              </a:spcAft>
              <a:buSzPct val="100000"/>
              <a:buFont typeface="Wingdings" pitchFamily="2" charset="2"/>
              <a:buChar char="Ø"/>
            </a:pPr>
            <a:r>
              <a:rPr lang="ru-RU" altLang="ru-RU" sz="1200" smtClean="0">
                <a:solidFill>
                  <a:schemeClr val="tx1"/>
                </a:solidFill>
                <a:latin typeface="Times New Roman" pitchFamily="18" charset="0"/>
                <a:cs typeface="Times New Roman" pitchFamily="18" charset="0"/>
              </a:rPr>
              <a:t>наличие формы уведомления</a:t>
            </a:r>
            <a:r>
              <a:rPr lang="ru-RU" altLang="ru-RU" sz="1200" smtClean="0">
                <a:latin typeface="Times New Roman" pitchFamily="18" charset="0"/>
                <a:cs typeface="Times New Roman" pitchFamily="18" charset="0"/>
              </a:rPr>
              <a:t>.</a:t>
            </a:r>
            <a:endParaRPr lang="ru-RU" altLang="ru-RU" sz="1200" smtClean="0">
              <a:latin typeface="Times New Roman" pitchFamily="18" charset="0"/>
              <a:ea typeface="Calibri" pitchFamily="34" charset="0"/>
              <a:cs typeface="Times New Roman" pitchFamily="18" charset="0"/>
            </a:endParaRPr>
          </a:p>
          <a:p>
            <a:pPr algn="just" eaLnBrk="1" hangingPunct="1">
              <a:lnSpc>
                <a:spcPct val="107000"/>
              </a:lnSpc>
              <a:spcAft>
                <a:spcPts val="800"/>
              </a:spcAft>
              <a:buSzPct val="100000"/>
              <a:buFont typeface="Trebuchet MS" pitchFamily="34" charset="0"/>
              <a:buAutoNum type="arabicPeriod"/>
            </a:pPr>
            <a:r>
              <a:rPr lang="ru-RU" altLang="ru-RU" sz="1300" b="1" smtClean="0">
                <a:latin typeface="Times New Roman" pitchFamily="18" charset="0"/>
                <a:cs typeface="Times New Roman" pitchFamily="18" charset="0"/>
              </a:rPr>
              <a:t>Проверить</a:t>
            </a:r>
            <a:r>
              <a:rPr lang="ru-RU" altLang="ru-RU" sz="1300" smtClean="0">
                <a:latin typeface="Times New Roman" pitchFamily="18" charset="0"/>
                <a:cs typeface="Times New Roman" pitchFamily="18" charset="0"/>
              </a:rPr>
              <a:t> </a:t>
            </a:r>
            <a:r>
              <a:rPr lang="ru-RU" altLang="ru-RU" sz="1300" b="1" smtClean="0">
                <a:latin typeface="Times New Roman" pitchFamily="18" charset="0"/>
                <a:cs typeface="Times New Roman" pitchFamily="18" charset="0"/>
              </a:rPr>
              <a:t>документы</a:t>
            </a:r>
            <a:r>
              <a:rPr lang="ru-RU" altLang="ru-RU" sz="1300" smtClean="0">
                <a:latin typeface="Times New Roman" pitchFamily="18" charset="0"/>
                <a:cs typeface="Times New Roman" pitchFamily="18" charset="0"/>
              </a:rPr>
              <a:t>, представленные обучающимся, на предмет отсутствия ограничений к занятию педагогической деятельностью, предусмотренных </a:t>
            </a:r>
            <a:r>
              <a:rPr lang="ru-RU" altLang="ru-RU" sz="1300" smtClean="0">
                <a:solidFill>
                  <a:srgbClr val="0563C1"/>
                </a:solidFill>
                <a:latin typeface="Times New Roman" pitchFamily="18" charset="0"/>
                <a:cs typeface="Times New Roman" pitchFamily="18" charset="0"/>
                <a:hlinkClick r:id="rId2"/>
              </a:rPr>
              <a:t>статьей 331</a:t>
            </a:r>
            <a:r>
              <a:rPr lang="ru-RU" altLang="ru-RU" sz="1300" smtClean="0">
                <a:latin typeface="Times New Roman" pitchFamily="18" charset="0"/>
                <a:cs typeface="Times New Roman" pitchFamily="18" charset="0"/>
              </a:rPr>
              <a:t> Трудового кодекса Российской Федерации.</a:t>
            </a:r>
            <a:endParaRPr lang="ru-RU" altLang="ru-RU" sz="1300" smtClean="0">
              <a:latin typeface="Calibri" pitchFamily="34" charset="0"/>
              <a:cs typeface="Times New Roman" pitchFamily="18" charset="0"/>
            </a:endParaRPr>
          </a:p>
          <a:p>
            <a:pPr algn="just" eaLnBrk="1" hangingPunct="1">
              <a:lnSpc>
                <a:spcPct val="107000"/>
              </a:lnSpc>
              <a:spcAft>
                <a:spcPts val="800"/>
              </a:spcAft>
              <a:buSzPct val="100000"/>
              <a:buFont typeface="Trebuchet MS" pitchFamily="34" charset="0"/>
              <a:buAutoNum type="arabicPeriod"/>
            </a:pPr>
            <a:r>
              <a:rPr lang="ru-RU" altLang="ru-RU" sz="1300" b="1" smtClean="0">
                <a:latin typeface="Times New Roman" pitchFamily="18" charset="0"/>
                <a:cs typeface="Times New Roman" pitchFamily="18" charset="0"/>
              </a:rPr>
              <a:t>Провести</a:t>
            </a:r>
            <a:r>
              <a:rPr lang="ru-RU" altLang="ru-RU" sz="1300" smtClean="0">
                <a:latin typeface="Times New Roman" pitchFamily="18" charset="0"/>
                <a:cs typeface="Times New Roman" pitchFamily="18" charset="0"/>
              </a:rPr>
              <a:t> собеседование с целью оценки подготовленности обучающегося к занятию педагогической деятельностью по основным или дополнительным общеобразовательным программам, а также с целью определения соответствия образовательной программы высшего образования направленности дополнительной общеобразовательной программы (в отношении обучающихся, претендующих на занятие педагогической деятельностью по дополнительным общеобразовательным программам).</a:t>
            </a:r>
            <a:endParaRPr lang="ru-RU" altLang="ru-RU" sz="1300" smtClean="0">
              <a:latin typeface="Calibri" pitchFamily="34" charset="0"/>
              <a:ea typeface="Calibri" pitchFamily="34" charset="0"/>
              <a:cs typeface="Calibri" pitchFamily="34" charset="0"/>
            </a:endParaRPr>
          </a:p>
          <a:p>
            <a:pPr algn="just" eaLnBrk="1" hangingPunct="1">
              <a:lnSpc>
                <a:spcPct val="107000"/>
              </a:lnSpc>
              <a:spcAft>
                <a:spcPts val="800"/>
              </a:spcAft>
              <a:buSzPct val="100000"/>
              <a:buFont typeface="Trebuchet MS" pitchFamily="34" charset="0"/>
              <a:buAutoNum type="arabicPeriod"/>
            </a:pPr>
            <a:r>
              <a:rPr lang="ru-RU" altLang="ru-RU" sz="1300" b="1" smtClean="0">
                <a:latin typeface="Times New Roman" pitchFamily="18" charset="0"/>
                <a:cs typeface="Times New Roman" pitchFamily="18" charset="0"/>
              </a:rPr>
              <a:t>Принять решение </a:t>
            </a:r>
            <a:r>
              <a:rPr lang="ru-RU" altLang="ru-RU" sz="1300" smtClean="0">
                <a:latin typeface="Times New Roman" pitchFamily="18" charset="0"/>
                <a:cs typeface="Times New Roman" pitchFamily="18" charset="0"/>
              </a:rPr>
              <a:t>о допуске обучающегося к педагогической деятельности по результатам проведенного с ним собеседования. </a:t>
            </a:r>
            <a:endParaRPr lang="ru-RU" altLang="ru-RU" sz="1300" smtClean="0">
              <a:latin typeface="Calibri" pitchFamily="34" charset="0"/>
              <a:ea typeface="Calibri" pitchFamily="34" charset="0"/>
              <a:cs typeface="Calibri" pitchFamily="34" charset="0"/>
            </a:endParaRPr>
          </a:p>
          <a:p>
            <a:pPr eaLnBrk="1" hangingPunct="1">
              <a:buSzPct val="100000"/>
              <a:buFont typeface="Trebuchet MS" pitchFamily="34" charset="0"/>
              <a:buAutoNum type="arabicPeriod"/>
            </a:pPr>
            <a:r>
              <a:rPr lang="ru-RU" altLang="ru-RU" sz="1300" b="1" smtClean="0">
                <a:latin typeface="Times New Roman" pitchFamily="18" charset="0"/>
                <a:cs typeface="Times New Roman" pitchFamily="18" charset="0"/>
              </a:rPr>
              <a:t>Заключить</a:t>
            </a:r>
            <a:r>
              <a:rPr lang="ru-RU" altLang="ru-RU" sz="1300" smtClean="0">
                <a:latin typeface="Times New Roman" pitchFamily="18" charset="0"/>
                <a:cs typeface="Times New Roman" pitchFamily="18" charset="0"/>
              </a:rPr>
              <a:t> трудовой договор в соответствии с Трудовым кодексом Российской Федерации.</a:t>
            </a:r>
            <a:endParaRPr lang="ru-RU" altLang="ru-RU" sz="13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215900" y="0"/>
            <a:ext cx="7885113" cy="1143000"/>
          </a:xfrm>
        </p:spPr>
        <p:txBody>
          <a:bodyPr>
            <a:normAutofit fontScale="90000"/>
          </a:bodyPr>
          <a:lstStyle/>
          <a:p>
            <a:pPr algn="ctr" eaLnBrk="1" hangingPunct="1">
              <a:lnSpc>
                <a:spcPct val="107000"/>
              </a:lnSpc>
              <a:spcAft>
                <a:spcPts val="800"/>
              </a:spcAft>
              <a:defRPr/>
            </a:pPr>
            <a:r>
              <a:rPr lang="ru-RU" altLang="ru-RU" sz="14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Приказ Министерства образования и науки Российской Федерации  № 882, Министерства просвещения Российской Федерации № 391 от 05.08.2020 «Об организации и осуществлении образовательной деятельности при сетевой форме реализации образовательных программ» (вместе с «Порядком организации и осуществления образовательной деятельности при сетевой форме реализации образовательных программ») (далее – Порядок организации)</a:t>
            </a:r>
            <a:br>
              <a:rPr lang="ru-RU" altLang="ru-RU" sz="14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endParaRPr lang="ru-RU" altLang="ru-RU" sz="14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435" name="Объект 2"/>
          <p:cNvSpPr>
            <a:spLocks noGrp="1"/>
          </p:cNvSpPr>
          <p:nvPr>
            <p:ph idx="1"/>
          </p:nvPr>
        </p:nvSpPr>
        <p:spPr>
          <a:xfrm>
            <a:off x="323850" y="1341438"/>
            <a:ext cx="7200900" cy="5400675"/>
          </a:xfrm>
        </p:spPr>
        <p:txBody>
          <a:bodyPr/>
          <a:lstStyle/>
          <a:p>
            <a:pPr marL="0" indent="0" algn="ctr" eaLnBrk="1" hangingPunct="1">
              <a:lnSpc>
                <a:spcPct val="97000"/>
              </a:lnSpc>
              <a:spcAft>
                <a:spcPts val="800"/>
              </a:spcAft>
              <a:buFont typeface="Arial" charset="0"/>
              <a:buNone/>
            </a:pPr>
            <a:r>
              <a:rPr lang="ru-RU" altLang="ru-RU" sz="1200" b="1" smtClean="0">
                <a:solidFill>
                  <a:srgbClr val="C00000"/>
                </a:solidFill>
                <a:latin typeface="Times New Roman" pitchFamily="18" charset="0"/>
                <a:ea typeface="Calibri" pitchFamily="34" charset="0"/>
                <a:cs typeface="Times New Roman" pitchFamily="18" charset="0"/>
              </a:rPr>
              <a:t>ОСНОВНЫЕ НОВОВВЕДЕНИЯ:</a:t>
            </a:r>
          </a:p>
          <a:p>
            <a:pPr marL="0" indent="0" algn="just" eaLnBrk="1" hangingPunct="1">
              <a:lnSpc>
                <a:spcPct val="97000"/>
              </a:lnSpc>
              <a:spcAft>
                <a:spcPts val="800"/>
              </a:spcAft>
              <a:buClrTx/>
              <a:buSzPct val="100000"/>
              <a:buFont typeface="Trebuchet MS" pitchFamily="34" charset="0"/>
              <a:buAutoNum type="arabicPeriod"/>
            </a:pPr>
            <a:r>
              <a:rPr lang="ru-RU" altLang="ru-RU" sz="1300" b="1" smtClean="0">
                <a:latin typeface="Times New Roman" pitchFamily="18" charset="0"/>
                <a:ea typeface="Calibri" pitchFamily="34" charset="0"/>
                <a:cs typeface="Times New Roman" pitchFamily="18" charset="0"/>
              </a:rPr>
              <a:t>Обучающиеся </a:t>
            </a:r>
            <a:r>
              <a:rPr lang="ru-RU" altLang="ru-RU" sz="1300" smtClean="0">
                <a:latin typeface="Times New Roman" pitchFamily="18" charset="0"/>
                <a:ea typeface="Calibri" pitchFamily="34" charset="0"/>
                <a:cs typeface="Times New Roman" pitchFamily="18" charset="0"/>
              </a:rPr>
              <a:t>по сетевой образовательной программе </a:t>
            </a:r>
            <a:r>
              <a:rPr lang="ru-RU" altLang="ru-RU" sz="1300" b="1" smtClean="0">
                <a:latin typeface="Times New Roman" pitchFamily="18" charset="0"/>
                <a:ea typeface="Calibri" pitchFamily="34" charset="0"/>
                <a:cs typeface="Times New Roman" pitchFamily="18" charset="0"/>
              </a:rPr>
              <a:t>являются обучающимися базовой организации</a:t>
            </a:r>
            <a:r>
              <a:rPr lang="ru-RU" altLang="ru-RU" sz="1300" smtClean="0">
                <a:latin typeface="Times New Roman" pitchFamily="18" charset="0"/>
                <a:ea typeface="Calibri" pitchFamily="34" charset="0"/>
                <a:cs typeface="Times New Roman" pitchFamily="18" charset="0"/>
              </a:rPr>
              <a:t>, а в период реализации части сетевой образовательной программы в образовательной </a:t>
            </a:r>
            <a:r>
              <a:rPr lang="ru-RU" altLang="ru-RU" sz="1300" b="1" smtClean="0">
                <a:latin typeface="Times New Roman" pitchFamily="18" charset="0"/>
                <a:ea typeface="Calibri" pitchFamily="34" charset="0"/>
                <a:cs typeface="Times New Roman" pitchFamily="18" charset="0"/>
              </a:rPr>
              <a:t>организации-участнике</a:t>
            </a:r>
            <a:r>
              <a:rPr lang="ru-RU" altLang="ru-RU" sz="1300" smtClean="0">
                <a:latin typeface="Times New Roman" pitchFamily="18" charset="0"/>
                <a:ea typeface="Calibri" pitchFamily="34" charset="0"/>
                <a:cs typeface="Times New Roman" pitchFamily="18" charset="0"/>
              </a:rPr>
              <a:t> - </a:t>
            </a:r>
            <a:r>
              <a:rPr lang="ru-RU" altLang="ru-RU" sz="1300" b="1" smtClean="0">
                <a:latin typeface="Times New Roman" pitchFamily="18" charset="0"/>
                <a:ea typeface="Calibri" pitchFamily="34" charset="0"/>
                <a:cs typeface="Times New Roman" pitchFamily="18" charset="0"/>
              </a:rPr>
              <a:t>также обучающимися указанной организации</a:t>
            </a:r>
            <a:r>
              <a:rPr lang="ru-RU" altLang="ru-RU" sz="1300" smtClean="0">
                <a:latin typeface="Times New Roman" pitchFamily="18" charset="0"/>
                <a:ea typeface="Calibri" pitchFamily="34" charset="0"/>
                <a:cs typeface="Times New Roman" pitchFamily="18" charset="0"/>
              </a:rPr>
              <a:t>.</a:t>
            </a:r>
          </a:p>
          <a:p>
            <a:pPr marL="0" indent="0" algn="just" eaLnBrk="1" hangingPunct="1">
              <a:lnSpc>
                <a:spcPct val="97000"/>
              </a:lnSpc>
              <a:spcAft>
                <a:spcPts val="800"/>
              </a:spcAft>
              <a:buClrTx/>
              <a:buSzPct val="100000"/>
              <a:buFont typeface="Trebuchet MS" pitchFamily="34" charset="0"/>
              <a:buAutoNum type="arabicPeriod"/>
            </a:pPr>
            <a:r>
              <a:rPr lang="ru-RU" altLang="ru-RU" sz="1300" smtClean="0">
                <a:latin typeface="Times New Roman" pitchFamily="18" charset="0"/>
                <a:ea typeface="Calibri" pitchFamily="34" charset="0"/>
                <a:cs typeface="Times New Roman" pitchFamily="18" charset="0"/>
              </a:rPr>
              <a:t>На период реализации части сетевой образовательной программы в образовательной организации-участнике </a:t>
            </a:r>
            <a:r>
              <a:rPr lang="ru-RU" altLang="ru-RU" sz="1300" b="1" smtClean="0">
                <a:latin typeface="Times New Roman" pitchFamily="18" charset="0"/>
                <a:ea typeface="Calibri" pitchFamily="34" charset="0"/>
                <a:cs typeface="Times New Roman" pitchFamily="18" charset="0"/>
              </a:rPr>
              <a:t>обучающиеся не отчисляются из базовой организации</a:t>
            </a:r>
            <a:r>
              <a:rPr lang="ru-RU" altLang="ru-RU" sz="1300" smtClean="0">
                <a:latin typeface="Times New Roman" pitchFamily="18" charset="0"/>
                <a:ea typeface="Calibri" pitchFamily="34" charset="0"/>
                <a:cs typeface="Times New Roman" pitchFamily="18" charset="0"/>
              </a:rPr>
              <a:t>.</a:t>
            </a:r>
          </a:p>
          <a:p>
            <a:pPr marL="0" indent="0" algn="just" eaLnBrk="1" hangingPunct="1">
              <a:lnSpc>
                <a:spcPct val="97000"/>
              </a:lnSpc>
              <a:spcAft>
                <a:spcPts val="800"/>
              </a:spcAft>
              <a:buClrTx/>
              <a:buSzPct val="100000"/>
              <a:buFont typeface="Trebuchet MS" pitchFamily="34" charset="0"/>
              <a:buAutoNum type="arabicPeriod"/>
            </a:pPr>
            <a:r>
              <a:rPr lang="ru-RU" altLang="ru-RU" sz="1300" b="1" smtClean="0">
                <a:latin typeface="Times New Roman" pitchFamily="18" charset="0"/>
                <a:ea typeface="Calibri" pitchFamily="34" charset="0"/>
                <a:cs typeface="Times New Roman" pitchFamily="18" charset="0"/>
              </a:rPr>
              <a:t>Выплата </a:t>
            </a:r>
            <a:r>
              <a:rPr lang="ru-RU" altLang="ru-RU" sz="1300" smtClean="0">
                <a:latin typeface="Times New Roman" pitchFamily="18" charset="0"/>
                <a:ea typeface="Calibri" pitchFamily="34" charset="0"/>
                <a:cs typeface="Times New Roman" pitchFamily="18" charset="0"/>
              </a:rPr>
              <a:t>обучающимся по сетевой образовательной программе стипендий и других денежных выплат, предоставление иных мер социальной поддержки, предусмотренных законодательством об образовании, </a:t>
            </a:r>
            <a:r>
              <a:rPr lang="ru-RU" altLang="ru-RU" sz="1300" b="1" smtClean="0">
                <a:latin typeface="Times New Roman" pitchFamily="18" charset="0"/>
                <a:ea typeface="Calibri" pitchFamily="34" charset="0"/>
                <a:cs typeface="Times New Roman" pitchFamily="18" charset="0"/>
              </a:rPr>
              <a:t>осуществляется базовой организацией в течение всего срока реализации сетевой образовательной программы.</a:t>
            </a:r>
          </a:p>
          <a:p>
            <a:pPr marL="0" indent="0" algn="just" eaLnBrk="1" hangingPunct="1">
              <a:lnSpc>
                <a:spcPct val="97000"/>
              </a:lnSpc>
              <a:spcAft>
                <a:spcPts val="800"/>
              </a:spcAft>
              <a:buClrTx/>
              <a:buSzPct val="100000"/>
              <a:buFont typeface="Trebuchet MS" pitchFamily="34" charset="0"/>
              <a:buAutoNum type="arabicPeriod"/>
            </a:pPr>
            <a:r>
              <a:rPr lang="ru-RU" altLang="ru-RU" sz="1300" smtClean="0">
                <a:latin typeface="Times New Roman" pitchFamily="18" charset="0"/>
                <a:ea typeface="Calibri" pitchFamily="34" charset="0"/>
                <a:cs typeface="Times New Roman" pitchFamily="18" charset="0"/>
              </a:rPr>
              <a:t>Организации-участники </a:t>
            </a:r>
            <a:r>
              <a:rPr lang="ru-RU" altLang="ru-RU" sz="1300" b="1" smtClean="0">
                <a:latin typeface="Times New Roman" pitchFamily="18" charset="0"/>
                <a:ea typeface="Calibri" pitchFamily="34" charset="0"/>
                <a:cs typeface="Times New Roman" pitchFamily="18" charset="0"/>
              </a:rPr>
              <a:t>не вправе взимать плату </a:t>
            </a:r>
            <a:r>
              <a:rPr lang="ru-RU" altLang="ru-RU" sz="1300" smtClean="0">
                <a:latin typeface="Times New Roman" pitchFamily="18" charset="0"/>
                <a:ea typeface="Calibri" pitchFamily="34" charset="0"/>
                <a:cs typeface="Times New Roman" pitchFamily="18" charset="0"/>
              </a:rPr>
              <a:t>с обучающихся за реализацию части сетевой образовательной программы и (или) предоставление ресурсов для ее реализации.</a:t>
            </a:r>
          </a:p>
          <a:p>
            <a:pPr marL="0" indent="0" algn="just" eaLnBrk="1" hangingPunct="1">
              <a:lnSpc>
                <a:spcPct val="97000"/>
              </a:lnSpc>
              <a:spcAft>
                <a:spcPts val="800"/>
              </a:spcAft>
              <a:buClrTx/>
              <a:buSzPct val="100000"/>
              <a:buFont typeface="Trebuchet MS" pitchFamily="34" charset="0"/>
              <a:buAutoNum type="arabicPeriod"/>
            </a:pPr>
            <a:r>
              <a:rPr lang="ru-RU" altLang="ru-RU" sz="1300" b="1" smtClean="0">
                <a:latin typeface="Times New Roman" pitchFamily="18" charset="0"/>
                <a:ea typeface="Calibri" pitchFamily="34" charset="0"/>
                <a:cs typeface="Times New Roman" pitchFamily="18" charset="0"/>
              </a:rPr>
              <a:t>Лицам,</a:t>
            </a:r>
            <a:r>
              <a:rPr lang="ru-RU" altLang="ru-RU" sz="1300" smtClean="0">
                <a:latin typeface="Times New Roman" pitchFamily="18" charset="0"/>
                <a:ea typeface="Calibri" pitchFamily="34" charset="0"/>
                <a:cs typeface="Times New Roman" pitchFamily="18" charset="0"/>
              </a:rPr>
              <a:t> успешно освоившим сетевую образовательную программу и прошедшим итоговую (государственной итоговую) аттестацию, </a:t>
            </a:r>
            <a:r>
              <a:rPr lang="ru-RU" altLang="ru-RU" sz="1300" b="1" smtClean="0">
                <a:latin typeface="Times New Roman" pitchFamily="18" charset="0"/>
                <a:ea typeface="Calibri" pitchFamily="34" charset="0"/>
                <a:cs typeface="Times New Roman" pitchFamily="18" charset="0"/>
              </a:rPr>
              <a:t>базовой организацией выдаются документы об образовании и (или) о квалификации</a:t>
            </a:r>
            <a:r>
              <a:rPr lang="ru-RU" altLang="ru-RU" sz="1300" smtClean="0">
                <a:latin typeface="Times New Roman" pitchFamily="18" charset="0"/>
                <a:ea typeface="Calibri" pitchFamily="34" charset="0"/>
                <a:cs typeface="Times New Roman" pitchFamily="18" charset="0"/>
              </a:rPr>
              <a:t>. В случае, предусмотренном договором о сетевой форме, наряду с указанными документами выпускникам </a:t>
            </a:r>
            <a:r>
              <a:rPr lang="ru-RU" altLang="ru-RU" sz="1300" b="1" smtClean="0">
                <a:latin typeface="Times New Roman" pitchFamily="18" charset="0"/>
                <a:ea typeface="Calibri" pitchFamily="34" charset="0"/>
                <a:cs typeface="Times New Roman" pitchFamily="18" charset="0"/>
              </a:rPr>
              <a:t>выдаются документы об образовании и (или) о квалификации образовательной организации-участника</a:t>
            </a:r>
            <a:r>
              <a:rPr lang="ru-RU" altLang="ru-RU" sz="1300" smtClean="0">
                <a:latin typeface="Times New Roman" pitchFamily="18" charset="0"/>
                <a:ea typeface="Calibri" pitchFamily="34" charset="0"/>
                <a:cs typeface="Times New Roman" pitchFamily="18" charset="0"/>
              </a:rPr>
              <a:t>.</a:t>
            </a:r>
          </a:p>
          <a:p>
            <a:pPr marL="0" indent="0" eaLnBrk="1" hangingPunct="1">
              <a:lnSpc>
                <a:spcPct val="90000"/>
              </a:lnSpc>
              <a:buClrTx/>
              <a:buSzPct val="100000"/>
              <a:buFont typeface="Trebuchet MS" pitchFamily="34" charset="0"/>
              <a:buAutoNum type="arabicPeriod"/>
            </a:pPr>
            <a:r>
              <a:rPr lang="ru-RU" altLang="ru-RU" sz="1200" b="1" smtClean="0">
                <a:solidFill>
                  <a:srgbClr val="000000"/>
                </a:solidFill>
                <a:latin typeface="Times New Roman" pitchFamily="18" charset="0"/>
                <a:cs typeface="Times New Roman" pitchFamily="18" charset="0"/>
              </a:rPr>
              <a:t>Не подлежат лицензированию базовой организацией адреса </a:t>
            </a:r>
            <a:r>
              <a:rPr lang="ru-RU" altLang="ru-RU" sz="1300" b="1" smtClean="0">
                <a:solidFill>
                  <a:schemeClr val="tx1"/>
                </a:solidFill>
                <a:latin typeface="Times New Roman" pitchFamily="18" charset="0"/>
                <a:cs typeface="Times New Roman" pitchFamily="18" charset="0"/>
              </a:rPr>
              <a:t>организаций-участников.</a:t>
            </a:r>
            <a:endParaRPr lang="ru-RU" altLang="ru-RU" sz="1300" smtClean="0">
              <a:latin typeface="Times New Roman" pitchFamily="18" charset="0"/>
              <a:ea typeface="Calibri" pitchFamily="34" charset="0"/>
              <a:cs typeface="Calibri" pitchFamily="34" charset="0"/>
            </a:endParaRPr>
          </a:p>
          <a:p>
            <a:pPr marL="0" indent="0" eaLnBrk="1" hangingPunct="1">
              <a:lnSpc>
                <a:spcPct val="90000"/>
              </a:lnSpc>
              <a:buClrTx/>
              <a:buSzPct val="100000"/>
              <a:buFont typeface="Trebuchet MS" pitchFamily="34" charset="0"/>
              <a:buAutoNum type="arabicPeriod"/>
            </a:pPr>
            <a:r>
              <a:rPr lang="ru-RU" altLang="ru-RU" sz="1300" smtClean="0">
                <a:latin typeface="Times New Roman" pitchFamily="18" charset="0"/>
                <a:ea typeface="Calibri" pitchFamily="34" charset="0"/>
                <a:cs typeface="Calibri" pitchFamily="34" charset="0"/>
              </a:rPr>
              <a:t>Приводится примерная форма договора о сетевой форме реализации образовательных программ.</a:t>
            </a:r>
            <a:endParaRPr lang="ru-RU" altLang="ru-RU" sz="13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684213" y="404813"/>
            <a:ext cx="6348412" cy="1320800"/>
          </a:xfrm>
        </p:spPr>
        <p:txBody>
          <a:bodyPr/>
          <a:lstStyle/>
          <a:p>
            <a:pPr eaLnBrk="1" hangingPunct="1"/>
            <a:r>
              <a:rPr lang="ru-RU" altLang="ru-RU" smtClean="0"/>
              <a:t>Что необходимо сделать? </a:t>
            </a:r>
          </a:p>
        </p:txBody>
      </p:sp>
      <p:sp>
        <p:nvSpPr>
          <p:cNvPr id="19459" name="Объект 2"/>
          <p:cNvSpPr>
            <a:spLocks noGrp="1"/>
          </p:cNvSpPr>
          <p:nvPr>
            <p:ph idx="1"/>
          </p:nvPr>
        </p:nvSpPr>
        <p:spPr>
          <a:xfrm>
            <a:off x="468313" y="1484313"/>
            <a:ext cx="6348412" cy="3881437"/>
          </a:xfrm>
        </p:spPr>
        <p:txBody>
          <a:bodyPr/>
          <a:lstStyle/>
          <a:p>
            <a:pPr algn="just" eaLnBrk="1" hangingPunct="1">
              <a:lnSpc>
                <a:spcPct val="107000"/>
              </a:lnSpc>
              <a:spcAft>
                <a:spcPts val="800"/>
              </a:spcAft>
              <a:buSzPct val="100000"/>
              <a:buFont typeface="Trebuchet MS" pitchFamily="34" charset="0"/>
              <a:buAutoNum type="arabicPeriod"/>
            </a:pPr>
            <a:r>
              <a:rPr lang="ru-RU" altLang="ru-RU" b="1" smtClean="0">
                <a:latin typeface="Times New Roman" pitchFamily="18" charset="0"/>
                <a:ea typeface="Calibri" pitchFamily="34" charset="0"/>
                <a:cs typeface="Times New Roman" pitchFamily="18" charset="0"/>
              </a:rPr>
              <a:t>Внести</a:t>
            </a:r>
            <a:r>
              <a:rPr lang="ru-RU" altLang="ru-RU" smtClean="0">
                <a:latin typeface="Times New Roman" pitchFamily="18" charset="0"/>
                <a:ea typeface="Calibri" pitchFamily="34" charset="0"/>
                <a:cs typeface="Times New Roman" pitchFamily="18" charset="0"/>
              </a:rPr>
              <a:t> </a:t>
            </a:r>
            <a:r>
              <a:rPr lang="ru-RU" altLang="ru-RU" b="1" smtClean="0">
                <a:latin typeface="Times New Roman" pitchFamily="18" charset="0"/>
                <a:ea typeface="Calibri" pitchFamily="34" charset="0"/>
                <a:cs typeface="Times New Roman" pitchFamily="18" charset="0"/>
              </a:rPr>
              <a:t>изменения</a:t>
            </a:r>
            <a:r>
              <a:rPr lang="ru-RU" altLang="ru-RU" smtClean="0">
                <a:latin typeface="Times New Roman" pitchFamily="18" charset="0"/>
                <a:ea typeface="Calibri" pitchFamily="34" charset="0"/>
                <a:cs typeface="Times New Roman" pitchFamily="18" charset="0"/>
              </a:rPr>
              <a:t> в локальные нормативные  акты образовательной организации в части использования сетевой формы реализации образовательной программы.</a:t>
            </a:r>
            <a:endParaRPr lang="ru-RU" altLang="ru-RU" sz="1600" smtClean="0">
              <a:latin typeface="Calibri" pitchFamily="34" charset="0"/>
              <a:ea typeface="Calibri" pitchFamily="34" charset="0"/>
              <a:cs typeface="Times New Roman" pitchFamily="18" charset="0"/>
            </a:endParaRPr>
          </a:p>
          <a:p>
            <a:pPr algn="just" eaLnBrk="1" hangingPunct="1">
              <a:lnSpc>
                <a:spcPct val="107000"/>
              </a:lnSpc>
              <a:spcAft>
                <a:spcPts val="800"/>
              </a:spcAft>
              <a:buSzPct val="100000"/>
              <a:buFont typeface="Trebuchet MS" pitchFamily="34" charset="0"/>
              <a:buAutoNum type="arabicPeriod"/>
            </a:pPr>
            <a:r>
              <a:rPr lang="ru-RU" altLang="ru-RU" b="1" smtClean="0">
                <a:latin typeface="Times New Roman" pitchFamily="18" charset="0"/>
                <a:ea typeface="Calibri" pitchFamily="34" charset="0"/>
                <a:cs typeface="Times New Roman" pitchFamily="18" charset="0"/>
              </a:rPr>
              <a:t>Заключить договор </a:t>
            </a:r>
            <a:r>
              <a:rPr lang="ru-RU" altLang="ru-RU" smtClean="0">
                <a:latin typeface="Times New Roman" pitchFamily="18" charset="0"/>
                <a:ea typeface="Calibri" pitchFamily="34" charset="0"/>
                <a:cs typeface="Times New Roman" pitchFamily="18" charset="0"/>
              </a:rPr>
              <a:t>о сетевой форме реализации образовательной программы между  базовой организацией и организацией – участником.</a:t>
            </a:r>
            <a:endParaRPr lang="ru-RU" altLang="ru-RU" sz="1600" smtClean="0">
              <a:latin typeface="Calibri" pitchFamily="34" charset="0"/>
              <a:ea typeface="Calibri" pitchFamily="34" charset="0"/>
              <a:cs typeface="Times New Roman" pitchFamily="18" charset="0"/>
            </a:endParaRPr>
          </a:p>
          <a:p>
            <a:pPr algn="just" eaLnBrk="1" hangingPunct="1">
              <a:lnSpc>
                <a:spcPct val="107000"/>
              </a:lnSpc>
              <a:spcAft>
                <a:spcPts val="800"/>
              </a:spcAft>
              <a:buSzPct val="100000"/>
              <a:buFont typeface="Trebuchet MS" pitchFamily="34" charset="0"/>
              <a:buAutoNum type="arabicPeriod"/>
            </a:pPr>
            <a:r>
              <a:rPr lang="ru-RU" altLang="ru-RU" b="1" smtClean="0">
                <a:latin typeface="Times New Roman" pitchFamily="18" charset="0"/>
                <a:ea typeface="Calibri" pitchFamily="34" charset="0"/>
                <a:cs typeface="Times New Roman" pitchFamily="18" charset="0"/>
              </a:rPr>
              <a:t>Разработать и утвердить </a:t>
            </a:r>
            <a:r>
              <a:rPr lang="ru-RU" altLang="ru-RU" smtClean="0">
                <a:latin typeface="Times New Roman" pitchFamily="18" charset="0"/>
                <a:ea typeface="Calibri" pitchFamily="34" charset="0"/>
                <a:cs typeface="Times New Roman" pitchFamily="18" charset="0"/>
              </a:rPr>
              <a:t>сетевую образовательную программу (совместно).</a:t>
            </a:r>
            <a:endParaRPr lang="ru-RU" altLang="ru-RU" sz="1600" smtClean="0">
              <a:latin typeface="Calibri" pitchFamily="34" charset="0"/>
              <a:ea typeface="Calibri" pitchFamily="34" charset="0"/>
              <a:cs typeface="Times New Roman" pitchFamily="18" charset="0"/>
            </a:endParaRPr>
          </a:p>
          <a:p>
            <a:pPr algn="just" eaLnBrk="1" hangingPunct="1">
              <a:lnSpc>
                <a:spcPct val="107000"/>
              </a:lnSpc>
              <a:spcAft>
                <a:spcPts val="800"/>
              </a:spcAft>
              <a:buSzPct val="100000"/>
              <a:buFont typeface="Trebuchet MS" pitchFamily="34" charset="0"/>
              <a:buAutoNum type="arabicPeriod"/>
            </a:pPr>
            <a:r>
              <a:rPr lang="ru-RU" altLang="ru-RU" b="1" smtClean="0">
                <a:latin typeface="Times New Roman" pitchFamily="18" charset="0"/>
                <a:ea typeface="Calibri" pitchFamily="34" charset="0"/>
                <a:cs typeface="Times New Roman" pitchFamily="18" charset="0"/>
              </a:rPr>
              <a:t>Разработать и утвердить </a:t>
            </a:r>
            <a:r>
              <a:rPr lang="ru-RU" altLang="ru-RU" smtClean="0">
                <a:latin typeface="Times New Roman" pitchFamily="18" charset="0"/>
                <a:ea typeface="Calibri" pitchFamily="34" charset="0"/>
                <a:cs typeface="Times New Roman" pitchFamily="18" charset="0"/>
              </a:rPr>
              <a:t>рабочие программы.</a:t>
            </a:r>
            <a:endParaRPr lang="ru-RU" altLang="ru-RU" sz="1600" smtClean="0">
              <a:latin typeface="Calibri" pitchFamily="34" charset="0"/>
              <a:ea typeface="Calibri" pitchFamily="34" charset="0"/>
              <a:cs typeface="Times New Roman" pitchFamily="18" charset="0"/>
            </a:endParaRPr>
          </a:p>
          <a:p>
            <a:pPr eaLnBrk="1" hangingPunct="1">
              <a:buSzPct val="100000"/>
              <a:buFont typeface="Trebuchet MS" pitchFamily="34" charset="0"/>
              <a:buAutoNum type="arabicPeriod"/>
            </a:pPr>
            <a:endParaRPr lang="ru-RU" altLang="ru-RU" smtClean="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0" y="147638"/>
            <a:ext cx="8604250" cy="1143000"/>
          </a:xfrm>
        </p:spPr>
        <p:txBody>
          <a:bodyPr>
            <a:normAutofit fontScale="90000"/>
          </a:bodyPr>
          <a:lstStyle/>
          <a:p>
            <a:pPr algn="ctr" eaLnBrk="1" hangingPunct="1">
              <a:spcAft>
                <a:spcPts val="800"/>
              </a:spcAft>
              <a:defRPr/>
            </a:pPr>
            <a:r>
              <a:rPr lang="ru-RU" altLang="ru-RU" sz="16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Приказ Министерства просвещения Российской Федерации от 20.05.2020 № 254 "Об утверждении федерального перечня учебников, допущенных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организациями, осуществляющими образовательную деятельность"</a:t>
            </a:r>
            <a:br>
              <a:rPr lang="ru-RU" altLang="ru-RU" sz="16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endParaRPr lang="ru-RU" altLang="ru-RU" sz="16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 name="Схема 1"/>
          <p:cNvGraphicFramePr/>
          <p:nvPr/>
        </p:nvGraphicFramePr>
        <p:xfrm>
          <a:off x="107504" y="1429850"/>
          <a:ext cx="885698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179388" y="115888"/>
            <a:ext cx="8064500" cy="1287462"/>
          </a:xfrm>
        </p:spPr>
        <p:txBody>
          <a:bodyPr>
            <a:normAutofit fontScale="90000"/>
          </a:bodyPr>
          <a:lstStyle/>
          <a:p>
            <a:pPr algn="ctr" eaLnBrk="1" hangingPunct="1">
              <a:spcAft>
                <a:spcPts val="800"/>
              </a:spcAft>
              <a:defRPr/>
            </a:pPr>
            <a:r>
              <a:rPr lang="ru-RU" altLang="ru-RU" sz="14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Приказ Министерства образования и науки Российской Федерации № 845, Министерства просвещения Российской Федерации № 369 от 30.07.2020 "Об утверждении Порядка зачета организацией, осуществляющей образовательную деятельность, результатов освоения обучающимися учебных предметов, курсов, дисциплин (модулей), практики, дополнительных образовательных программ в других организациях, осуществляющих образовательную деятельность« (далее – Порядок зачета)</a:t>
            </a:r>
            <a:br>
              <a:rPr lang="ru-RU" altLang="ru-RU" sz="14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endParaRPr lang="ru-RU" altLang="ru-RU" sz="14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Объект 2"/>
          <p:cNvSpPr>
            <a:spLocks noGrp="1"/>
          </p:cNvSpPr>
          <p:nvPr>
            <p:ph idx="1"/>
          </p:nvPr>
        </p:nvSpPr>
        <p:spPr>
          <a:xfrm>
            <a:off x="179388" y="1381125"/>
            <a:ext cx="7129462" cy="5335588"/>
          </a:xfrm>
        </p:spPr>
        <p:txBody>
          <a:bodyPr rtlCol="0">
            <a:normAutofit fontScale="92500" lnSpcReduction="20000"/>
          </a:bodyPr>
          <a:lstStyle/>
          <a:p>
            <a:pPr marL="0" indent="0" algn="ctr" eaLnBrk="1" fontAlgn="auto" hangingPunct="1">
              <a:lnSpc>
                <a:spcPct val="107000"/>
              </a:lnSpc>
              <a:spcAft>
                <a:spcPts val="800"/>
              </a:spcAft>
              <a:buFont typeface="Arial" panose="020B0604020202020204" pitchFamily="34" charset="0"/>
              <a:buNone/>
              <a:defRPr/>
            </a:pPr>
            <a:r>
              <a:rPr lang="ru-RU"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r>
              <a:rPr lang="ru-RU"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p>
          <a:p>
            <a:pPr algn="just" eaLnBrk="1" fontAlgn="auto" hangingPunct="1">
              <a:spcAft>
                <a:spcPts val="0"/>
              </a:spcAft>
              <a:buClrTx/>
              <a:buSzPct val="100000"/>
              <a:buFont typeface="+mj-lt"/>
              <a:buAutoNum type="arabicPeriod"/>
              <a:defRPr/>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Определены </a:t>
            </a:r>
            <a:r>
              <a:rPr lang="ru-RU" sz="1400" dirty="0">
                <a:solidFill>
                  <a:schemeClr val="tx1"/>
                </a:solidFill>
                <a:latin typeface="Times New Roman" panose="02020603050405020304" pitchFamily="18" charset="0"/>
                <a:cs typeface="Times New Roman" panose="02020603050405020304" pitchFamily="18" charset="0"/>
                <a:hlinkClick r:id="rId2"/>
              </a:rPr>
              <a:t>правила</a:t>
            </a:r>
            <a:r>
              <a:rPr lang="ru-RU" sz="1400" dirty="0">
                <a:solidFill>
                  <a:schemeClr val="tx1"/>
                </a:solidFill>
                <a:latin typeface="Times New Roman" panose="02020603050405020304" pitchFamily="18" charset="0"/>
                <a:cs typeface="Times New Roman" panose="02020603050405020304" pitchFamily="18" charset="0"/>
              </a:rPr>
              <a:t> зачета организацией, осуществляющей образовательную деятельность, результатов освоения обучающимися учебных предметов, курсов, дисциплин (модулей), практики, дополнительных образовательных программ в других организациях.</a:t>
            </a:r>
          </a:p>
          <a:p>
            <a:pPr algn="just" eaLnBrk="1" fontAlgn="auto" hangingPunct="1">
              <a:spcAft>
                <a:spcPts val="0"/>
              </a:spcAft>
              <a:buClrTx/>
              <a:buSzPct val="100000"/>
              <a:buFont typeface="+mj-lt"/>
              <a:buAutoNum type="arabicPeriod"/>
              <a:defRPr/>
            </a:pPr>
            <a:r>
              <a:rPr lang="ru-RU" sz="1400" dirty="0">
                <a:solidFill>
                  <a:schemeClr val="tx1"/>
                </a:solidFill>
                <a:latin typeface="Times New Roman" panose="02020603050405020304" pitchFamily="18" charset="0"/>
                <a:cs typeface="Times New Roman" panose="02020603050405020304" pitchFamily="18" charset="0"/>
              </a:rPr>
              <a:t>Зачет осуществляется по заявлению обучающегося или родителей (законных представителей) несовершеннолетнего обучающегося на основании </a:t>
            </a:r>
            <a:r>
              <a:rPr lang="ru-RU" sz="1400" dirty="0">
                <a:solidFill>
                  <a:schemeClr val="tx1"/>
                </a:solidFill>
                <a:latin typeface="Times New Roman" panose="02020603050405020304" pitchFamily="18" charset="0"/>
                <a:cs typeface="Times New Roman" panose="02020603050405020304" pitchFamily="18" charset="0"/>
                <a:hlinkClick r:id="rId3"/>
              </a:rPr>
              <a:t>документов</a:t>
            </a:r>
            <a:r>
              <a:rPr lang="ru-RU" sz="1400" dirty="0">
                <a:solidFill>
                  <a:schemeClr val="tx1"/>
                </a:solidFill>
                <a:latin typeface="Times New Roman" panose="02020603050405020304" pitchFamily="18" charset="0"/>
                <a:cs typeface="Times New Roman" panose="02020603050405020304" pitchFamily="18" charset="0"/>
              </a:rPr>
              <a:t>, подтверждающих результаты пройденного обучения.</a:t>
            </a:r>
          </a:p>
          <a:p>
            <a:pPr algn="just" eaLnBrk="1" fontAlgn="auto" hangingPunct="1">
              <a:spcAft>
                <a:spcPts val="0"/>
              </a:spcAft>
              <a:buClrTx/>
              <a:buSzPct val="100000"/>
              <a:buFont typeface="+mj-lt"/>
              <a:buAutoNum type="arabicPeriod"/>
              <a:defRPr/>
            </a:pPr>
            <a:r>
              <a:rPr lang="ru-RU" sz="1400" dirty="0">
                <a:solidFill>
                  <a:schemeClr val="tx1"/>
                </a:solidFill>
                <a:latin typeface="Times New Roman" panose="02020603050405020304" pitchFamily="18" charset="0"/>
                <a:cs typeface="Times New Roman" panose="02020603050405020304" pitchFamily="18" charset="0"/>
              </a:rPr>
              <a:t>Порядок зачета результатов обучения, подтверждаемых документами об образовании (квалификации), полученными в иностранном государстве, которые не соответствуют условиям, предусмотренным </a:t>
            </a:r>
            <a:r>
              <a:rPr lang="ru-RU" sz="1400" dirty="0">
                <a:solidFill>
                  <a:schemeClr val="tx1"/>
                </a:solidFill>
                <a:latin typeface="Times New Roman" panose="02020603050405020304" pitchFamily="18" charset="0"/>
                <a:cs typeface="Times New Roman" panose="02020603050405020304" pitchFamily="18" charset="0"/>
                <a:hlinkClick r:id="rId4"/>
              </a:rPr>
              <a:t>частью 3 статьи 107</a:t>
            </a:r>
            <a:r>
              <a:rPr lang="ru-RU" sz="1400" dirty="0">
                <a:solidFill>
                  <a:schemeClr val="tx1"/>
                </a:solidFill>
                <a:latin typeface="Times New Roman" panose="02020603050405020304" pitchFamily="18" charset="0"/>
                <a:cs typeface="Times New Roman" panose="02020603050405020304" pitchFamily="18" charset="0"/>
              </a:rPr>
              <a:t> Федерального закона № 273-ФЗ, а также подтверждаемых документами об обучении,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выданными иностранными организациями, устанавливается локальным нормативным актом организации.</a:t>
            </a:r>
          </a:p>
          <a:p>
            <a:pPr algn="just" eaLnBrk="1" fontAlgn="auto" hangingPunct="1">
              <a:spcAft>
                <a:spcPts val="0"/>
              </a:spcAft>
              <a:buClrTx/>
              <a:buSzPct val="100000"/>
              <a:buFont typeface="+mj-lt"/>
              <a:buAutoNum type="arabicPeriod"/>
              <a:defRPr/>
            </a:pPr>
            <a:r>
              <a:rPr lang="ru-RU" sz="1400" b="1" dirty="0">
                <a:solidFill>
                  <a:schemeClr val="tx1">
                    <a:lumMod val="75000"/>
                    <a:lumOff val="25000"/>
                  </a:schemeClr>
                </a:solidFill>
                <a:latin typeface="Times New Roman" panose="02020603050405020304" pitchFamily="18" charset="0"/>
                <a:cs typeface="Times New Roman" panose="02020603050405020304" pitchFamily="18" charset="0"/>
              </a:rPr>
              <a:t>Зачету не подлежат результаты итоговой (государственной итоговой) аттестации</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Зачтенные результаты пройденного обучения учитываются в качестве результатов промежуточной аттестации по соответствующей части осваиваемой образовательной программы.</a:t>
            </a:r>
          </a:p>
          <a:p>
            <a:pPr algn="just" eaLnBrk="1" fontAlgn="auto" hangingPunct="1">
              <a:spcAft>
                <a:spcPts val="0"/>
              </a:spcAft>
              <a:buClrTx/>
              <a:buSzPct val="100000"/>
              <a:buFont typeface="+mj-lt"/>
              <a:buAutoNum type="arabicPeriod"/>
              <a:defRPr/>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Обучающийся, которому произведен зачет, переводится на обучение по индивидуальному учебному плану, в том числе на ускоренное обучение, в порядке, установленном локальными нормативными актами организации.</a:t>
            </a:r>
          </a:p>
          <a:p>
            <a:pPr algn="just" eaLnBrk="1" fontAlgn="auto" hangingPunct="1">
              <a:spcAft>
                <a:spcPts val="0"/>
              </a:spcAft>
              <a:buClrTx/>
              <a:buSzPct val="100000"/>
              <a:buFont typeface="+mj-lt"/>
              <a:buAutoNum type="arabicPeriod"/>
              <a:defRPr/>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При установлении несоответствия результатов пройденного обучения по освоенной ранее образовательной программе (ее части) требованиям к планируемым результатам обучения организация отказывает обучающемуся в зачете. Решение об отказе в течение 3 рабочих дней направляется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обучающемуся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или родителю (законному представителю) несовершеннолетнего обучающегося с обоснованием причин отказа.</a:t>
            </a:r>
          </a:p>
          <a:p>
            <a:pPr algn="just" eaLnBrk="1" fontAlgn="auto" hangingPunct="1">
              <a:spcAft>
                <a:spcPts val="0"/>
              </a:spcAft>
              <a:buClrTx/>
              <a:buSzPct val="100000"/>
              <a:buFont typeface="+mj-lt"/>
              <a:buAutoNum type="arabicPeriod"/>
              <a:defRPr/>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Не допускается взимание платы с обучающихся за установление соответствия и зачет.</a:t>
            </a:r>
            <a:endParaRPr lang="ru-RU" sz="14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fontAlgn="auto" hangingPunct="1">
              <a:spcAft>
                <a:spcPts val="0"/>
              </a:spcAft>
              <a:buFont typeface="Wingdings 3" charset="2"/>
              <a:buChar char=""/>
              <a:defRPr/>
            </a:pP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179388"/>
            <a:ext cx="7488237" cy="576262"/>
          </a:xfrm>
        </p:spPr>
        <p:txBody>
          <a:bodyPr>
            <a:noAutofit/>
          </a:bodyPr>
          <a:lstStyle/>
          <a:p>
            <a:pPr algn="ctr" eaLnBrk="1" hangingPunct="1"/>
            <a:r>
              <a:rPr lang="ru-RU" altLang="ru-RU" sz="1400" b="1" smtClean="0">
                <a:solidFill>
                  <a:srgbClr val="000000"/>
                </a:solidFill>
                <a:latin typeface="Times New Roman" pitchFamily="18" charset="0"/>
                <a:ea typeface="Calibri" pitchFamily="34" charset="0"/>
                <a:cs typeface="Calibri" pitchFamily="34" charset="0"/>
              </a:rPr>
              <a:t>Постановление Правительства Российской Федерации от 15.09.2020 № 1441 «Об утверждении правил оказания платных образовательных услуг» (далее – Правила)</a:t>
            </a:r>
            <a:endParaRPr lang="ru-RU" altLang="ru-RU" sz="1400" b="1" smtClean="0"/>
          </a:p>
        </p:txBody>
      </p:sp>
      <p:sp>
        <p:nvSpPr>
          <p:cNvPr id="3" name="Объект 2"/>
          <p:cNvSpPr>
            <a:spLocks noGrp="1"/>
          </p:cNvSpPr>
          <p:nvPr>
            <p:ph idx="1"/>
          </p:nvPr>
        </p:nvSpPr>
        <p:spPr>
          <a:xfrm>
            <a:off x="179388" y="882650"/>
            <a:ext cx="7129462" cy="5975350"/>
          </a:xfrm>
        </p:spPr>
        <p:txBody>
          <a:bodyPr/>
          <a:lstStyle/>
          <a:p>
            <a:pPr marL="0" indent="0" algn="ctr" eaLnBrk="1" hangingPunct="1">
              <a:lnSpc>
                <a:spcPct val="107000"/>
              </a:lnSpc>
              <a:spcAft>
                <a:spcPts val="800"/>
              </a:spcAft>
              <a:buFont typeface="Wingdings 3" pitchFamily="18" charset="2"/>
              <a:buNone/>
              <a:defRPr/>
            </a:pPr>
            <a:r>
              <a:rPr lang="ru-RU" sz="1200" dirty="0" smtClean="0">
                <a:solidFill>
                  <a:schemeClr val="tx1">
                    <a:lumMod val="75000"/>
                    <a:lumOff val="25000"/>
                  </a:schemeClr>
                </a:solidFill>
                <a:latin typeface="Times New Roman" panose="02020603050405020304" pitchFamily="18" charset="0"/>
                <a:cs typeface="Times New Roman" panose="02020603050405020304" pitchFamily="18" charset="0"/>
              </a:rPr>
              <a:t>Настоящее Постановление </a:t>
            </a:r>
            <a:r>
              <a:rPr lang="ru-RU" sz="1200" b="1" dirty="0">
                <a:solidFill>
                  <a:srgbClr val="FF0000"/>
                </a:solidFill>
                <a:latin typeface="Times New Roman" panose="02020603050405020304" pitchFamily="18" charset="0"/>
                <a:cs typeface="Times New Roman" panose="02020603050405020304" pitchFamily="18" charset="0"/>
              </a:rPr>
              <a:t>вступает в силу с 1 января 2021 года</a:t>
            </a:r>
            <a:endParaRPr lang="ru-RU" sz="1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eaLnBrk="1" hangingPunct="1">
              <a:lnSpc>
                <a:spcPct val="107000"/>
              </a:lnSpc>
              <a:spcAft>
                <a:spcPts val="800"/>
              </a:spcAft>
              <a:buFont typeface="Wingdings 3" pitchFamily="18" charset="2"/>
              <a:buNone/>
              <a:defRPr/>
            </a:pPr>
            <a:r>
              <a:rPr lang="ru-RU" altLang="ru-RU" sz="13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altLang="ru-RU" sz="13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lnSpc>
                <a:spcPct val="107000"/>
              </a:lnSpc>
              <a:spcAft>
                <a:spcPts val="800"/>
              </a:spcAft>
              <a:buClrTx/>
              <a:buSzPct val="100000"/>
              <a:buFont typeface="+mj-lt"/>
              <a:buAutoNum type="arabicPeriod"/>
              <a:defRPr/>
            </a:pPr>
            <a:r>
              <a:rPr lang="ru-RU" sz="1300" b="1" dirty="0" smtClean="0">
                <a:latin typeface="Times New Roman" panose="02020603050405020304" pitchFamily="18" charset="0"/>
                <a:ea typeface="Calibri" panose="020F0502020204030204" pitchFamily="34" charset="0"/>
                <a:cs typeface="Times New Roman" panose="02020603050405020304" pitchFamily="18" charset="0"/>
              </a:rPr>
              <a:t>Утверждены </a:t>
            </a: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новые Правила, определяющие порядок оказания платных образовательных услуг:</a:t>
            </a:r>
          </a:p>
          <a:p>
            <a:pPr algn="just" eaLnBrk="1" hangingPunct="1">
              <a:lnSpc>
                <a:spcPct val="107000"/>
              </a:lnSpc>
              <a:spcAft>
                <a:spcPts val="0"/>
              </a:spcAft>
              <a:buClrTx/>
              <a:buSzPct val="100000"/>
              <a:buFont typeface="Wingdings" panose="05000000000000000000" pitchFamily="2" charset="2"/>
              <a:buChar char="Ø"/>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добавлены общие положения о порядке определения стоимости платных услуг, а также уточнение условий, включаемых в договор об оказании платных образовательных услуг;</a:t>
            </a:r>
          </a:p>
          <a:p>
            <a:pPr algn="just" eaLnBrk="1" hangingPunct="1">
              <a:lnSpc>
                <a:spcPct val="107000"/>
              </a:lnSpc>
              <a:spcAft>
                <a:spcPts val="0"/>
              </a:spcAft>
              <a:buClrTx/>
              <a:buSzPct val="100000"/>
              <a:buFont typeface="Wingdings" panose="05000000000000000000" pitchFamily="2" charset="2"/>
              <a:buChar char="Ø"/>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стоимость платных образовательных услуг, предоставляемых организациями, осуществляющими образовательную деятельность за счет бюджетных ассигнований федерального бюджета, осуществляется указанными организациями;</a:t>
            </a:r>
          </a:p>
          <a:p>
            <a:pPr algn="just" eaLnBrk="1" hangingPunct="1">
              <a:lnSpc>
                <a:spcPct val="107000"/>
              </a:lnSpc>
              <a:spcAft>
                <a:spcPts val="0"/>
              </a:spcAft>
              <a:buClrTx/>
              <a:buSzPct val="100000"/>
              <a:buFont typeface="Wingdings" panose="05000000000000000000" pitchFamily="2" charset="2"/>
              <a:buChar char="Ø"/>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установлено, что отказ заказчика от предоставляемых ему исполнителем дополнительных платных образовательных услуг, не предусмотренных в ранее заключенном сторонами договором, не может быть причиной изменения объема и условий уже предоставляемых ему исполнителем образовательных услуг по ранее заключенному договору;</a:t>
            </a:r>
          </a:p>
          <a:p>
            <a:pPr algn="just" eaLnBrk="1" hangingPunct="1">
              <a:lnSpc>
                <a:spcPct val="107000"/>
              </a:lnSpc>
              <a:spcAft>
                <a:spcPts val="800"/>
              </a:spcAft>
              <a:buClrTx/>
              <a:buSzPct val="100000"/>
              <a:buFont typeface="Wingdings" panose="05000000000000000000" pitchFamily="2" charset="2"/>
              <a:buChar char="Ø"/>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увеличение стоимости платных образовательных услуг после заключения договора не допускается, за исключением увеличения стоимости с учетом уровня инфляции, предусмотренного законом о бюджете;</a:t>
            </a:r>
          </a:p>
          <a:p>
            <a:pPr algn="just" eaLnBrk="1" hangingPunct="1">
              <a:buClrTx/>
              <a:buSzPct val="100000"/>
              <a:buFont typeface="Wingdings" panose="05000000000000000000" pitchFamily="2" charset="2"/>
              <a:buChar char="Ø"/>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платные образовательные услуги не могут быть оказаны вместо образовательной деятельности, финансовое обеспечение которой осуществляется за счет бюджетных ассигнований федерального бюджета, бюджетов субъектов Российской Федерации, местных бюджетов.</a:t>
            </a:r>
            <a:endParaRPr lang="ru-RU" sz="1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2275" y="-100013"/>
            <a:ext cx="6348413" cy="576263"/>
          </a:xfrm>
        </p:spPr>
        <p:txBody>
          <a:bodyPr>
            <a:normAutofit fontScale="90000"/>
          </a:bodyPr>
          <a:lstStyle/>
          <a:p>
            <a:pPr eaLnBrk="1" hangingPunct="1">
              <a:defRPr/>
            </a:pPr>
            <a:r>
              <a:rPr lang="ru-RU" dirty="0">
                <a:solidFill>
                  <a:srgbClr val="5FCBEF"/>
                </a:solidFill>
              </a:rPr>
              <a:t>Что необходимо сделать? </a:t>
            </a:r>
            <a:endParaRPr lang="ru-RU" dirty="0"/>
          </a:p>
        </p:txBody>
      </p:sp>
      <p:sp>
        <p:nvSpPr>
          <p:cNvPr id="3" name="Объект 2"/>
          <p:cNvSpPr>
            <a:spLocks noGrp="1"/>
          </p:cNvSpPr>
          <p:nvPr>
            <p:ph idx="1"/>
          </p:nvPr>
        </p:nvSpPr>
        <p:spPr>
          <a:xfrm>
            <a:off x="0" y="163513"/>
            <a:ext cx="8172450" cy="6694487"/>
          </a:xfrm>
        </p:spPr>
        <p:txBody>
          <a:bodyPr/>
          <a:lstStyle/>
          <a:p>
            <a:pPr marL="228600" indent="-228600" algn="just" eaLnBrk="1" hangingPunct="1">
              <a:spcAft>
                <a:spcPts val="0"/>
              </a:spcAft>
              <a:buFont typeface="+mj-lt"/>
              <a:buAutoNum type="arabicPeriod"/>
              <a:defRPr/>
            </a:pPr>
            <a:r>
              <a:rPr lang="ru-RU" sz="1150" b="1" dirty="0" smtClean="0">
                <a:latin typeface="Times New Roman" panose="02020603050405020304" pitchFamily="18" charset="0"/>
                <a:cs typeface="Times New Roman" panose="02020603050405020304" pitchFamily="18" charset="0"/>
              </a:rPr>
              <a:t>Разработать:</a:t>
            </a:r>
          </a:p>
          <a:p>
            <a:pPr algn="just" eaLnBrk="1" hangingPunct="1">
              <a:spcAft>
                <a:spcPts val="0"/>
              </a:spcAft>
              <a:buFont typeface="Wingdings" panose="05000000000000000000" pitchFamily="2" charset="2"/>
              <a:buChar char="Ø"/>
              <a:defRPr/>
            </a:pPr>
            <a:r>
              <a:rPr lang="ru-RU" sz="1150" b="1" dirty="0" smtClean="0">
                <a:latin typeface="Times New Roman" panose="02020603050405020304" pitchFamily="18" charset="0"/>
                <a:cs typeface="Times New Roman" panose="02020603050405020304" pitchFamily="18" charset="0"/>
              </a:rPr>
              <a:t>локальный нормативный акт </a:t>
            </a:r>
            <a:r>
              <a:rPr lang="ru-RU" sz="1150" dirty="0" smtClean="0">
                <a:latin typeface="Times New Roman" panose="02020603050405020304" pitchFamily="18" charset="0"/>
                <a:cs typeface="Times New Roman" panose="02020603050405020304" pitchFamily="18" charset="0"/>
              </a:rPr>
              <a:t>организации, устанавливающий основания и порядок снижения стоимости платных образовательных услуг с учетом покрытия недостающей стоимости платных образовательных услуг за счет собственных средств организации, в том числе средств, полученных от приносящей доход деятельности, добровольных пожертвований и целевых взносов физических и (или) юридических лиц;</a:t>
            </a:r>
          </a:p>
          <a:p>
            <a:pPr algn="just" eaLnBrk="1" hangingPunct="1">
              <a:spcAft>
                <a:spcPts val="0"/>
              </a:spcAft>
              <a:buFont typeface="Wingdings" panose="05000000000000000000" pitchFamily="2" charset="2"/>
              <a:buChar char="Ø"/>
              <a:defRPr/>
            </a:pPr>
            <a:r>
              <a:rPr lang="ru-RU" sz="1150" b="1" dirty="0" smtClean="0">
                <a:latin typeface="Times New Roman" panose="02020603050405020304" pitchFamily="18" charset="0"/>
                <a:cs typeface="Times New Roman" panose="02020603050405020304" pitchFamily="18" charset="0"/>
              </a:rPr>
              <a:t>документ о порядке оказания платных образовательных услуг, </a:t>
            </a:r>
            <a:r>
              <a:rPr lang="ru-RU" sz="1150" dirty="0" smtClean="0">
                <a:latin typeface="Times New Roman" panose="02020603050405020304" pitchFamily="18" charset="0"/>
                <a:cs typeface="Times New Roman" panose="02020603050405020304" pitchFamily="18" charset="0"/>
              </a:rPr>
              <a:t>в том числе образец договора об оказании платных образовательных услуг, документ об утверждении стоимости обучения по каждой образовательной программе;</a:t>
            </a:r>
          </a:p>
          <a:p>
            <a:pPr algn="just" eaLnBrk="1" hangingPunct="1">
              <a:spcAft>
                <a:spcPts val="0"/>
              </a:spcAft>
              <a:buFont typeface="Wingdings" panose="05000000000000000000" pitchFamily="2" charset="2"/>
              <a:buChar char="Ø"/>
              <a:defRPr/>
            </a:pPr>
            <a:r>
              <a:rPr lang="ru-RU" sz="1150" b="1" dirty="0" smtClean="0">
                <a:latin typeface="Times New Roman" panose="02020603050405020304" pitchFamily="18" charset="0"/>
                <a:cs typeface="Times New Roman" panose="02020603050405020304" pitchFamily="18" charset="0"/>
              </a:rPr>
              <a:t>документ об установлении размера платы, взимаемой с родителей (законных представителей) </a:t>
            </a:r>
            <a:r>
              <a:rPr lang="ru-RU" sz="1150" dirty="0" smtClean="0">
                <a:latin typeface="Times New Roman" panose="02020603050405020304" pitchFamily="18" charset="0"/>
                <a:cs typeface="Times New Roman" panose="02020603050405020304" pitchFamily="18" charset="0"/>
              </a:rPr>
              <a:t>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 за содержание детей в образовательной организации, реализующей образовательные программы начального общего, основного общего или среднего общего образования, если в такой образовательной организации созданы условия для проживания обучающихся в интернате </a:t>
            </a:r>
            <a:r>
              <a:rPr lang="ru-RU" sz="1150" b="1" i="1" dirty="0" smtClean="0">
                <a:latin typeface="Times New Roman" panose="02020603050405020304" pitchFamily="18" charset="0"/>
                <a:cs typeface="Times New Roman" panose="02020603050405020304" pitchFamily="18" charset="0"/>
              </a:rPr>
              <a:t>(в случае  реализации вышеуказанных программ).</a:t>
            </a:r>
            <a:endParaRPr lang="ru-RU" sz="1150" b="1" dirty="0" smtClean="0">
              <a:latin typeface="Times New Roman" panose="02020603050405020304" pitchFamily="18" charset="0"/>
              <a:cs typeface="Times New Roman" panose="02020603050405020304" pitchFamily="18" charset="0"/>
            </a:endParaRPr>
          </a:p>
          <a:p>
            <a:pPr marL="228600" indent="-228600" algn="just" eaLnBrk="1" hangingPunct="1">
              <a:spcAft>
                <a:spcPts val="0"/>
              </a:spcAft>
              <a:buSzPct val="100000"/>
              <a:buFont typeface="+mj-lt"/>
              <a:buAutoNum type="arabicPeriod" startAt="2"/>
              <a:defRPr/>
            </a:pPr>
            <a:r>
              <a:rPr lang="ru-RU" sz="1150" b="1" dirty="0" smtClean="0">
                <a:latin typeface="Times New Roman" panose="02020603050405020304" pitchFamily="18" charset="0"/>
                <a:ea typeface="Calibri" panose="020F0502020204030204" pitchFamily="34" charset="0"/>
                <a:cs typeface="Times New Roman" panose="02020603050405020304" pitchFamily="18" charset="0"/>
              </a:rPr>
              <a:t>Разместить</a:t>
            </a:r>
            <a:r>
              <a:rPr lang="ru-RU" sz="115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150" b="1" dirty="0" smtClean="0">
                <a:latin typeface="Times New Roman" panose="02020603050405020304" pitchFamily="18" charset="0"/>
                <a:ea typeface="Calibri" panose="020F0502020204030204" pitchFamily="34" charset="0"/>
                <a:cs typeface="Times New Roman" panose="02020603050405020304" pitchFamily="18" charset="0"/>
              </a:rPr>
              <a:t>на официальном сайте </a:t>
            </a:r>
            <a:r>
              <a:rPr lang="ru-RU" sz="1150" dirty="0" smtClean="0">
                <a:latin typeface="Times New Roman" panose="02020603050405020304" pitchFamily="18" charset="0"/>
                <a:ea typeface="Calibri" panose="020F0502020204030204" pitchFamily="34" charset="0"/>
                <a:cs typeface="Times New Roman" panose="02020603050405020304" pitchFamily="18" charset="0"/>
              </a:rPr>
              <a:t>образовательной организации информацию о:</a:t>
            </a:r>
          </a:p>
          <a:p>
            <a:pPr algn="just" eaLnBrk="1" hangingPunct="1">
              <a:spcAft>
                <a:spcPts val="0"/>
              </a:spcAft>
              <a:buFont typeface="Wingdings" panose="05000000000000000000" pitchFamily="2" charset="2"/>
              <a:buChar char="Ø"/>
              <a:defRPr/>
            </a:pPr>
            <a:r>
              <a:rPr lang="ru-RU" sz="1150" dirty="0" smtClean="0">
                <a:latin typeface="Times New Roman" panose="02020603050405020304" pitchFamily="18" charset="0"/>
                <a:ea typeface="Calibri" panose="020F0502020204030204" pitchFamily="34" charset="0"/>
                <a:cs typeface="Times New Roman" panose="02020603050405020304" pitchFamily="18" charset="0"/>
              </a:rPr>
              <a:t>реализуемых на возмездной основе образовательных программах с указанием учебных предметов, курсов, дисциплин (модулей), практики, предусмотренных соответствующей образовательной программой;</a:t>
            </a:r>
          </a:p>
          <a:p>
            <a:pPr algn="just" eaLnBrk="1" hangingPunct="1">
              <a:spcAft>
                <a:spcPts val="0"/>
              </a:spcAft>
              <a:buFont typeface="Wingdings" panose="05000000000000000000" pitchFamily="2" charset="2"/>
              <a:buChar char="Ø"/>
              <a:defRPr/>
            </a:pPr>
            <a:r>
              <a:rPr lang="ru-RU" sz="1150" dirty="0" smtClean="0">
                <a:latin typeface="Times New Roman" panose="02020603050405020304" pitchFamily="18" charset="0"/>
                <a:ea typeface="Calibri" panose="020F0502020204030204" pitchFamily="34" charset="0"/>
                <a:cs typeface="Times New Roman" panose="02020603050405020304" pitchFamily="18" charset="0"/>
              </a:rPr>
              <a:t>численности обучающихся по реализуемым образовательным программам за счет средств физических и (или) юридических лиц;</a:t>
            </a:r>
          </a:p>
          <a:p>
            <a:pPr algn="just" eaLnBrk="1" hangingPunct="1">
              <a:spcAft>
                <a:spcPts val="0"/>
              </a:spcAft>
              <a:buFont typeface="Wingdings" panose="05000000000000000000" pitchFamily="2" charset="2"/>
              <a:buChar char="Ø"/>
              <a:defRPr/>
            </a:pPr>
            <a:r>
              <a:rPr lang="ru-RU" sz="1150" dirty="0" smtClean="0">
                <a:latin typeface="Times New Roman" panose="02020603050405020304" pitchFamily="18" charset="0"/>
                <a:ea typeface="Calibri" panose="020F0502020204030204" pitchFamily="34" charset="0"/>
                <a:cs typeface="Times New Roman" panose="02020603050405020304" pitchFamily="18" charset="0"/>
              </a:rPr>
              <a:t>документ о порядке оказания платных образовательных услуг, в том числе образец договора об оказании платных образовательных услуг, документ об утверждении стоимости обучения по каждой образовательной программе;</a:t>
            </a:r>
          </a:p>
          <a:p>
            <a:pPr algn="just" eaLnBrk="1" hangingPunct="1">
              <a:spcAft>
                <a:spcPts val="0"/>
              </a:spcAft>
              <a:buFont typeface="Wingdings" panose="05000000000000000000" pitchFamily="2" charset="2"/>
              <a:buChar char="Ø"/>
              <a:defRPr/>
            </a:pPr>
            <a:r>
              <a:rPr lang="ru-RU" sz="1150" dirty="0" smtClean="0">
                <a:latin typeface="Times New Roman" panose="02020603050405020304" pitchFamily="18" charset="0"/>
                <a:ea typeface="Calibri" panose="020F0502020204030204" pitchFamily="34" charset="0"/>
                <a:cs typeface="Times New Roman" panose="02020603050405020304" pitchFamily="18" charset="0"/>
              </a:rPr>
              <a:t>документ об установлении размера платы, взимаемой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 за содержание детей в образовательной организации, реализующей образовательные программы начального общего, основного общего или среднего общего образования, если в такой образовательной организации созданы условия для проживания обучающихся в интернате </a:t>
            </a:r>
            <a:r>
              <a:rPr lang="ru-RU" sz="1150"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sz="1150" b="1" i="1" dirty="0" smtClean="0">
                <a:latin typeface="Times New Roman" panose="02020603050405020304" pitchFamily="18" charset="0"/>
                <a:ea typeface="Calibri" panose="020F0502020204030204" pitchFamily="34" charset="0"/>
                <a:cs typeface="Times New Roman" panose="02020603050405020304" pitchFamily="18" charset="0"/>
              </a:rPr>
              <a:t>в случае  реализации вышеуказанных программ);</a:t>
            </a:r>
            <a:endParaRPr lang="ru-RU" sz="1150" b="1" dirty="0" smtClean="0">
              <a:latin typeface="Times New Roman" panose="02020603050405020304" pitchFamily="18" charset="0"/>
              <a:ea typeface="Calibri" panose="020F0502020204030204" pitchFamily="34" charset="0"/>
              <a:cs typeface="Times New Roman" panose="02020603050405020304" pitchFamily="18" charset="0"/>
            </a:endParaRPr>
          </a:p>
          <a:p>
            <a:pPr marL="228600" indent="-228600" algn="just" eaLnBrk="1" hangingPunct="1">
              <a:spcAft>
                <a:spcPts val="0"/>
              </a:spcAft>
              <a:buFont typeface="+mj-lt"/>
              <a:buAutoNum type="arabicPeriod" startAt="2"/>
              <a:defRPr/>
            </a:pPr>
            <a:r>
              <a:rPr lang="ru-RU" sz="1150" b="1" dirty="0" smtClean="0">
                <a:latin typeface="Times New Roman" panose="02020603050405020304" pitchFamily="18" charset="0"/>
                <a:ea typeface="Calibri" panose="020F0502020204030204" pitchFamily="34" charset="0"/>
                <a:cs typeface="Times New Roman" panose="02020603050405020304" pitchFamily="18" charset="0"/>
              </a:rPr>
              <a:t>Довести до заказчика информацию</a:t>
            </a:r>
            <a:r>
              <a:rPr lang="ru-RU" sz="1150" dirty="0" smtClean="0">
                <a:latin typeface="Times New Roman" panose="02020603050405020304" pitchFamily="18" charset="0"/>
                <a:ea typeface="Calibri" panose="020F0502020204030204" pitchFamily="34" charset="0"/>
                <a:cs typeface="Times New Roman" panose="02020603050405020304" pitchFamily="18" charset="0"/>
              </a:rPr>
              <a:t>, содержащую сведения о предоставлении платных образовательных услуг в порядке и объеме, которые предусмотрены Законом Российской Федерации «О защите прав потребителей» и Федеральным законом </a:t>
            </a:r>
            <a:br>
              <a:rPr lang="ru-RU" sz="1150" dirty="0" smtClean="0">
                <a:latin typeface="Times New Roman" panose="02020603050405020304" pitchFamily="18" charset="0"/>
                <a:ea typeface="Calibri" panose="020F0502020204030204" pitchFamily="34" charset="0"/>
                <a:cs typeface="Times New Roman" panose="02020603050405020304" pitchFamily="18" charset="0"/>
              </a:rPr>
            </a:br>
            <a:r>
              <a:rPr lang="ru-RU" sz="1150" dirty="0" smtClean="0">
                <a:latin typeface="Times New Roman" panose="02020603050405020304" pitchFamily="18" charset="0"/>
                <a:ea typeface="Calibri" panose="020F0502020204030204" pitchFamily="34" charset="0"/>
                <a:cs typeface="Times New Roman" panose="02020603050405020304" pitchFamily="18" charset="0"/>
              </a:rPr>
              <a:t>«Об образовании в Российской Федерации».</a:t>
            </a:r>
          </a:p>
          <a:p>
            <a:pPr marL="228600" indent="-228600" eaLnBrk="1" hangingPunct="1">
              <a:spcAft>
                <a:spcPts val="0"/>
              </a:spcAft>
              <a:buFont typeface="+mj-lt"/>
              <a:buAutoNum type="arabicPeriod" startAt="2"/>
              <a:defRPr/>
            </a:pPr>
            <a:r>
              <a:rPr lang="ru-RU" sz="1150" b="1" dirty="0" smtClean="0">
                <a:latin typeface="Times New Roman" panose="02020603050405020304" pitchFamily="18" charset="0"/>
                <a:ea typeface="Calibri" panose="020F0502020204030204" pitchFamily="34" charset="0"/>
                <a:cs typeface="Times New Roman" panose="02020603050405020304" pitchFamily="18" charset="0"/>
              </a:rPr>
              <a:t>Заключить</a:t>
            </a:r>
            <a:r>
              <a:rPr lang="ru-RU" sz="1150" dirty="0" smtClean="0">
                <a:latin typeface="Times New Roman" panose="02020603050405020304" pitchFamily="18" charset="0"/>
                <a:ea typeface="Calibri" panose="020F0502020204030204" pitchFamily="34" charset="0"/>
                <a:cs typeface="Times New Roman" panose="02020603050405020304" pitchFamily="18" charset="0"/>
              </a:rPr>
              <a:t> договор об оказании платных образовательных услуг.</a:t>
            </a:r>
          </a:p>
          <a:p>
            <a:pPr marL="228600" indent="-228600" eaLnBrk="1" hangingPunct="1">
              <a:buFont typeface="+mj-lt"/>
              <a:buAutoNum type="arabicPeriod" startAt="2"/>
              <a:defRPr/>
            </a:pPr>
            <a:endParaRPr lang="ru-RU" sz="115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323850" y="260350"/>
            <a:ext cx="6840538" cy="720725"/>
          </a:xfrm>
        </p:spPr>
        <p:txBody>
          <a:bodyPr/>
          <a:lstStyle/>
          <a:p>
            <a:pPr algn="ctr"/>
            <a:r>
              <a:rPr lang="ru-RU" altLang="ru-RU" sz="1600" b="1" smtClean="0">
                <a:solidFill>
                  <a:srgbClr val="000000"/>
                </a:solidFill>
                <a:latin typeface="Times New Roman" pitchFamily="18" charset="0"/>
                <a:cs typeface="Times New Roman" pitchFamily="18" charset="0"/>
              </a:rPr>
              <a:t>Примерная программа воспитания одобрена решением федерального учебно-методического объединения по общему образованию</a:t>
            </a:r>
            <a:endParaRPr lang="ru-RU" altLang="ru-RU" sz="1600" b="1" smtClean="0"/>
          </a:p>
        </p:txBody>
      </p:sp>
      <p:graphicFrame>
        <p:nvGraphicFramePr>
          <p:cNvPr id="4" name="Объект 3"/>
          <p:cNvGraphicFramePr>
            <a:graphicFrameLocks noGrp="1"/>
          </p:cNvGraphicFramePr>
          <p:nvPr>
            <p:ph idx="1"/>
          </p:nvPr>
        </p:nvGraphicFramePr>
        <p:xfrm>
          <a:off x="179512" y="476672"/>
          <a:ext cx="849694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166688" y="115888"/>
            <a:ext cx="7285037" cy="720725"/>
          </a:xfrm>
        </p:spPr>
        <p:txBody>
          <a:bodyPr>
            <a:normAutofit fontScale="90000"/>
          </a:bodyPr>
          <a:lstStyle/>
          <a:p>
            <a:pPr algn="ctr" eaLnBrk="1" hangingPunct="1">
              <a:defRPr/>
            </a:pPr>
            <a:r>
              <a:rPr lang="ru-RU" altLang="ru-RU" sz="1400" b="1" smtClean="0">
                <a:solidFill>
                  <a:srgbClr val="000000"/>
                </a:solidFill>
                <a:latin typeface="Times New Roman" panose="02020603050405020304" pitchFamily="18" charset="0"/>
                <a:cs typeface="Times New Roman" panose="02020603050405020304" pitchFamily="18" charset="0"/>
              </a:rPr>
              <a:t>Перечень нормативных правовых актов, устанавливающих обязательные требования для общеобразовательных организаций, реализующих основные общеобразовательные программы</a:t>
            </a:r>
            <a:endParaRPr lang="ru-RU" altLang="ru-RU" sz="1400" smtClean="0"/>
          </a:p>
        </p:txBody>
      </p:sp>
      <p:sp>
        <p:nvSpPr>
          <p:cNvPr id="7171" name="Объект 2"/>
          <p:cNvSpPr>
            <a:spLocks noGrp="1"/>
          </p:cNvSpPr>
          <p:nvPr>
            <p:ph idx="1"/>
          </p:nvPr>
        </p:nvSpPr>
        <p:spPr>
          <a:xfrm>
            <a:off x="0" y="868363"/>
            <a:ext cx="7167563" cy="5873750"/>
          </a:xfrm>
        </p:spPr>
        <p:txBody>
          <a:bodyPr/>
          <a:lstStyle/>
          <a:p>
            <a:pPr algn="just" eaLnBrk="1" hangingPunct="1">
              <a:spcBef>
                <a:spcPct val="0"/>
              </a:spcBef>
              <a:buClrTx/>
              <a:buSzPct val="100000"/>
              <a:buFont typeface="Trebuchet MS" pitchFamily="34" charset="0"/>
              <a:buAutoNum type="arabicPeriod"/>
            </a:pPr>
            <a:r>
              <a:rPr lang="ru-RU" altLang="ru-RU" sz="1300" smtClean="0">
                <a:solidFill>
                  <a:schemeClr val="tx1"/>
                </a:solidFill>
                <a:latin typeface="Times New Roman" pitchFamily="18" charset="0"/>
                <a:cs typeface="Times New Roman" pitchFamily="18" charset="0"/>
              </a:rPr>
              <a:t>Постановление Правительства Российской Федерации от 10.07.2013 № 582 «Об утверждении Правил размещения на официальном сайте образовательной организации в информационно-телекоммуникационной сети «Интернет» и обновления информации об образовательной организации»</a:t>
            </a:r>
            <a:r>
              <a:rPr lang="ru-RU" altLang="ru-RU" sz="1300" b="1" smtClean="0">
                <a:solidFill>
                  <a:schemeClr val="tx1"/>
                </a:solidFill>
                <a:latin typeface="Times New Roman" pitchFamily="18" charset="0"/>
                <a:ea typeface="Calibri" pitchFamily="34" charset="0"/>
                <a:cs typeface="Calibri" pitchFamily="34" charset="0"/>
              </a:rPr>
              <a:t> (ред. от 11.07.2020)</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a:pPr>
            <a:r>
              <a:rPr lang="ru-RU" altLang="ru-RU" sz="1300" smtClean="0">
                <a:solidFill>
                  <a:schemeClr val="tx1"/>
                </a:solidFill>
                <a:latin typeface="Times New Roman" pitchFamily="18" charset="0"/>
                <a:cs typeface="Times New Roman" pitchFamily="18" charset="0"/>
              </a:rPr>
              <a:t>Постановление Правительства Российской Федерации от 26.08.2013 № 729 «О федеральной информационной системе «Федеральный реестр сведений о документах об образовании и (или) о квалификации, документах об обучении» (вместе с «Правилами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a:t>
            </a:r>
            <a:br>
              <a:rPr lang="ru-RU" altLang="ru-RU" sz="1300" smtClean="0">
                <a:solidFill>
                  <a:schemeClr val="tx1"/>
                </a:solidFill>
                <a:latin typeface="Times New Roman" pitchFamily="18" charset="0"/>
                <a:cs typeface="Times New Roman" pitchFamily="18" charset="0"/>
              </a:rPr>
            </a:br>
            <a:r>
              <a:rPr lang="ru-RU" altLang="ru-RU" sz="1300" b="1" smtClean="0">
                <a:solidFill>
                  <a:schemeClr val="tx1"/>
                </a:solidFill>
                <a:latin typeface="Times New Roman" pitchFamily="18" charset="0"/>
                <a:cs typeface="Times New Roman" pitchFamily="18" charset="0"/>
              </a:rPr>
              <a:t>(ред. от 31.10.2020);</a:t>
            </a:r>
          </a:p>
          <a:p>
            <a:pPr algn="just" eaLnBrk="1" hangingPunct="1">
              <a:spcBef>
                <a:spcPct val="0"/>
              </a:spcBef>
              <a:buClrTx/>
              <a:buSzPct val="100000"/>
              <a:buFont typeface="Trebuchet MS" pitchFamily="34" charset="0"/>
              <a:buAutoNum type="arabicPeriod"/>
            </a:pPr>
            <a:r>
              <a:rPr lang="ru-RU" altLang="ru-RU" sz="1300" smtClean="0">
                <a:solidFill>
                  <a:schemeClr val="tx1"/>
                </a:solidFill>
                <a:latin typeface="Times New Roman" pitchFamily="18" charset="0"/>
                <a:ea typeface="Calibri" pitchFamily="34" charset="0"/>
                <a:cs typeface="Calibri" pitchFamily="34" charset="0"/>
              </a:rPr>
              <a:t>Приказ Министерства образования и науки России № 845, Министерства просвещения России № 369 от 30.07.2020 "Об утверждении Порядка зачета организацией, осуществляющей образовательную деятельность, результатов освоения обучающимися учебных предметов, курсов, дисциплин (модулей), практики, дополнительных образовательных программ в других организациях, осуществляющих образовательную деятельность» </a:t>
            </a:r>
            <a:r>
              <a:rPr lang="ru-RU" altLang="ru-RU" sz="1300" b="1" smtClean="0">
                <a:solidFill>
                  <a:schemeClr val="tx1"/>
                </a:solidFill>
                <a:latin typeface="Times New Roman" pitchFamily="18" charset="0"/>
                <a:ea typeface="Calibri" pitchFamily="34" charset="0"/>
                <a:cs typeface="Calibri" pitchFamily="34" charset="0"/>
              </a:rPr>
              <a:t>(вступил в силу с 08.09.2020</a:t>
            </a:r>
            <a:r>
              <a:rPr lang="ru-RU" altLang="ru-RU" sz="1300" smtClean="0">
                <a:solidFill>
                  <a:schemeClr val="tx1"/>
                </a:solidFill>
                <a:latin typeface="Times New Roman" pitchFamily="18" charset="0"/>
                <a:ea typeface="Calibri" pitchFamily="34" charset="0"/>
                <a:cs typeface="Calibri" pitchFamily="34" charset="0"/>
              </a:rPr>
              <a:t>);</a:t>
            </a:r>
          </a:p>
          <a:p>
            <a:pPr algn="just" eaLnBrk="1" hangingPunct="1">
              <a:spcBef>
                <a:spcPct val="0"/>
              </a:spcBef>
              <a:buClrTx/>
              <a:buSzPct val="100000"/>
              <a:buFont typeface="Trebuchet MS" pitchFamily="34" charset="0"/>
              <a:buAutoNum type="arabicPeriod"/>
            </a:pPr>
            <a:r>
              <a:rPr lang="ru-RU" altLang="ru-RU" sz="1300" smtClean="0">
                <a:solidFill>
                  <a:schemeClr val="tx1"/>
                </a:solidFill>
                <a:latin typeface="Times New Roman" pitchFamily="18" charset="0"/>
                <a:ea typeface="Calibri" pitchFamily="34" charset="0"/>
                <a:cs typeface="Calibri" pitchFamily="34" charset="0"/>
              </a:rPr>
              <a:t>Приказ Министерства образования и науки России № 885, Министерства просвещения России № 390 от 05.08.2020 "О практической подготовке обучающихся" (вместе с "Положением о практической подготовке обучающихся")</a:t>
            </a:r>
            <a:r>
              <a:rPr lang="ru-RU" altLang="ru-RU" sz="1300" b="1" smtClean="0">
                <a:solidFill>
                  <a:schemeClr val="tx1"/>
                </a:solidFill>
                <a:latin typeface="Times New Roman" pitchFamily="18" charset="0"/>
                <a:ea typeface="Calibri" pitchFamily="34" charset="0"/>
                <a:cs typeface="Calibri" pitchFamily="34" charset="0"/>
              </a:rPr>
              <a:t> (вступил в силу с 22.09.2020)</a:t>
            </a:r>
            <a:r>
              <a:rPr lang="ru-RU" altLang="ru-RU" sz="1300" smtClean="0">
                <a:solidFill>
                  <a:schemeClr val="tx1"/>
                </a:solidFill>
                <a:latin typeface="Times New Roman" pitchFamily="18" charset="0"/>
                <a:ea typeface="Calibri" pitchFamily="34" charset="0"/>
                <a:cs typeface="Calibri" pitchFamily="34" charset="0"/>
              </a:rPr>
              <a:t>;</a:t>
            </a:r>
          </a:p>
          <a:p>
            <a:pPr algn="just" eaLnBrk="1" hangingPunct="1">
              <a:spcBef>
                <a:spcPct val="0"/>
              </a:spcBef>
              <a:buClrTx/>
              <a:buSzPct val="100000"/>
              <a:buFont typeface="Trebuchet MS" pitchFamily="34" charset="0"/>
              <a:buAutoNum type="arabicPeriod"/>
            </a:pPr>
            <a:r>
              <a:rPr lang="ru-RU" altLang="ru-RU" sz="1300" smtClean="0">
                <a:solidFill>
                  <a:schemeClr val="tx1"/>
                </a:solidFill>
                <a:latin typeface="Times New Roman" pitchFamily="18" charset="0"/>
                <a:cs typeface="Times New Roman" pitchFamily="18" charset="0"/>
              </a:rPr>
              <a:t>Приказ Министерства просвещения России от 02.09.2020 № 458 "Об утверждении Порядка приема на обучение по образовательным программам начального общего, основного общего и среднего общего образования» </a:t>
            </a:r>
            <a:r>
              <a:rPr lang="ru-RU" altLang="ru-RU" sz="1300" b="1" smtClean="0">
                <a:solidFill>
                  <a:schemeClr val="tx1"/>
                </a:solidFill>
                <a:latin typeface="Times New Roman" pitchFamily="18" charset="0"/>
                <a:ea typeface="Calibri" pitchFamily="34" charset="0"/>
                <a:cs typeface="Calibri" pitchFamily="34" charset="0"/>
              </a:rPr>
              <a:t>(вступил в силу с 22.09.2020)</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a:pPr>
            <a:r>
              <a:rPr lang="ru-RU" altLang="ru-RU" sz="1300" smtClean="0">
                <a:solidFill>
                  <a:schemeClr val="tx1"/>
                </a:solidFill>
                <a:latin typeface="Times New Roman" pitchFamily="18" charset="0"/>
                <a:cs typeface="Times New Roman" pitchFamily="18" charset="0"/>
              </a:rPr>
              <a:t>Приказ Министерства образования и науки России № 882, Министерства просвещения Российской Федерации № 391 от 05.08.2020 «Об организации и осуществлении образовательной деятельности при сетевой форме реализации образовательных программ»</a:t>
            </a:r>
            <a:r>
              <a:rPr lang="ru-RU" altLang="ru-RU" sz="1300" b="1" smtClean="0">
                <a:solidFill>
                  <a:schemeClr val="tx1"/>
                </a:solidFill>
                <a:latin typeface="Times New Roman" pitchFamily="18" charset="0"/>
                <a:ea typeface="Calibri" pitchFamily="34" charset="0"/>
                <a:cs typeface="Calibri" pitchFamily="34" charset="0"/>
              </a:rPr>
              <a:t> (вступил в силу с 22.09.2020)</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a:pPr>
            <a:r>
              <a:rPr lang="ru-RU" altLang="ru-RU" sz="1300" smtClean="0">
                <a:solidFill>
                  <a:srgbClr val="000000"/>
                </a:solidFill>
                <a:latin typeface="Times New Roman" pitchFamily="18" charset="0"/>
                <a:cs typeface="Times New Roman" pitchFamily="18" charset="0"/>
              </a:rPr>
              <a:t>Примерная программа воспитания одобрена решением федерального учебно-методического объединения по общему образованию (протокол от 02.06.2020 № 2/20)</a:t>
            </a:r>
            <a:r>
              <a:rPr lang="ru-RU" altLang="ru-RU" sz="1300" b="1" smtClean="0">
                <a:latin typeface="Times New Roman" pitchFamily="18" charset="0"/>
                <a:ea typeface="Calibri" pitchFamily="34" charset="0"/>
                <a:cs typeface="Calibri" pitchFamily="34" charset="0"/>
              </a:rPr>
              <a:t> (вступил в силу с 22.09.2020)</a:t>
            </a:r>
            <a:r>
              <a:rPr lang="ru-RU" altLang="ru-RU" sz="1300" smtClean="0">
                <a:solidFill>
                  <a:srgbClr val="000000"/>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a:pPr>
            <a:endParaRPr lang="ru-RU" altLang="ru-RU" sz="1300" smtClean="0">
              <a:solidFill>
                <a:schemeClr val="tx1"/>
              </a:solidFill>
              <a:latin typeface="Times New Roman" pitchFamily="18" charset="0"/>
              <a:cs typeface="Times New Roman" pitchFamily="18" charset="0"/>
            </a:endParaRPr>
          </a:p>
          <a:p>
            <a:pPr algn="just" eaLnBrk="1" hangingPunct="1">
              <a:spcBef>
                <a:spcPct val="0"/>
              </a:spcBef>
              <a:buFont typeface="Trebuchet MS" pitchFamily="34" charset="0"/>
              <a:buAutoNum type="arabicPeriod"/>
            </a:pPr>
            <a:endParaRPr lang="ru-RU" altLang="ru-RU" sz="1300" smtClean="0">
              <a:solidFill>
                <a:srgbClr val="000000"/>
              </a:solidFill>
              <a:latin typeface="Times New Roman" pitchFamily="18" charset="0"/>
              <a:cs typeface="Times New Roman" pitchFamily="18" charset="0"/>
            </a:endParaRPr>
          </a:p>
          <a:p>
            <a:pPr algn="just" eaLnBrk="1" hangingPunct="1">
              <a:spcBef>
                <a:spcPct val="0"/>
              </a:spcBef>
              <a:buFont typeface="Trebuchet MS" pitchFamily="34" charset="0"/>
              <a:buAutoNum type="arabicPeriod"/>
            </a:pPr>
            <a:endParaRPr lang="ru-RU" altLang="ru-RU" sz="1300" smtClean="0">
              <a:latin typeface="Times New Roman" pitchFamily="18" charset="0"/>
              <a:ea typeface="Calibri" pitchFamily="34" charset="0"/>
              <a:cs typeface="Calibri" pitchFamily="34" charset="0"/>
            </a:endParaRPr>
          </a:p>
          <a:p>
            <a:pPr algn="just" eaLnBrk="1" hangingPunct="1">
              <a:spcBef>
                <a:spcPct val="0"/>
              </a:spcBef>
              <a:buFont typeface="Trebuchet MS" pitchFamily="34" charset="0"/>
              <a:buAutoNum type="arabicPeriod"/>
            </a:pPr>
            <a:endParaRPr lang="ru-RU" altLang="ru-RU" sz="1300" smtClean="0">
              <a:solidFill>
                <a:srgbClr val="000000"/>
              </a:solidFill>
              <a:latin typeface="Times New Roman" pitchFamily="18" charset="0"/>
              <a:cs typeface="Times New Roman" pitchFamily="18" charset="0"/>
            </a:endParaRPr>
          </a:p>
          <a:p>
            <a:pPr eaLnBrk="1" hangingPunct="1">
              <a:buFont typeface="Trebuchet MS" pitchFamily="34" charset="0"/>
              <a:buAutoNum type="arabicPeriod"/>
            </a:pPr>
            <a:endParaRPr lang="ru-RU" altLang="ru-RU" sz="13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179388" y="115888"/>
            <a:ext cx="8280400" cy="854075"/>
          </a:xfrm>
        </p:spPr>
        <p:txBody>
          <a:bodyPr/>
          <a:lstStyle/>
          <a:p>
            <a:pPr algn="ctr" eaLnBrk="1" hangingPunct="1"/>
            <a:r>
              <a:rPr lang="ru-RU" altLang="ru-RU" sz="1600" b="1" smtClean="0">
                <a:solidFill>
                  <a:schemeClr val="tx1"/>
                </a:solidFill>
                <a:latin typeface="Times New Roman" pitchFamily="18" charset="0"/>
                <a:cs typeface="Times New Roman" pitchFamily="18" charset="0"/>
              </a:rPr>
              <a:t>Распоряжение Министерства просвещения Российской Федерации от 06.08.2020 № Р-75 "Об утверждении примерного Положения об оказании логопедической помощи в организациях, осуществляющих образовательную деятельность"</a:t>
            </a:r>
          </a:p>
        </p:txBody>
      </p:sp>
      <p:sp>
        <p:nvSpPr>
          <p:cNvPr id="3" name="Объект 2"/>
          <p:cNvSpPr>
            <a:spLocks noGrp="1"/>
          </p:cNvSpPr>
          <p:nvPr>
            <p:ph idx="1"/>
          </p:nvPr>
        </p:nvSpPr>
        <p:spPr>
          <a:xfrm>
            <a:off x="287338" y="1125538"/>
            <a:ext cx="6948487" cy="4895850"/>
          </a:xfrm>
        </p:spPr>
        <p:txBody>
          <a:bodyPr rtlCol="0">
            <a:normAutofit/>
          </a:bodyPr>
          <a:lstStyle/>
          <a:p>
            <a:pPr marL="0" indent="0" algn="ctr" eaLnBrk="1" fontAlgn="auto" hangingPunct="1">
              <a:lnSpc>
                <a:spcPct val="107000"/>
              </a:lnSpc>
              <a:spcAft>
                <a:spcPts val="800"/>
              </a:spcAft>
              <a:buFont typeface="Arial" panose="020B0604020202020204" pitchFamily="34" charset="0"/>
              <a:buNone/>
              <a:defRPr/>
            </a:pPr>
            <a:r>
              <a:rPr lang="ru-RU" sz="13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13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fontAlgn="auto" hangingPunct="1">
              <a:lnSpc>
                <a:spcPct val="107000"/>
              </a:lnSpc>
              <a:spcAft>
                <a:spcPts val="800"/>
              </a:spcAft>
              <a:buClrTx/>
              <a:buSzPct val="100000"/>
              <a:buFont typeface="+mj-lt"/>
              <a:buAutoNum type="arabicPeriod"/>
              <a:defRPr/>
            </a:pPr>
            <a:r>
              <a:rPr lang="ru-RU" sz="1300" b="1" dirty="0" smtClean="0">
                <a:solidFill>
                  <a:schemeClr val="tx1">
                    <a:lumMod val="75000"/>
                    <a:lumOff val="25000"/>
                  </a:schemeClr>
                </a:solidFill>
                <a:latin typeface="Times New Roman" panose="02020603050405020304" pitchFamily="18" charset="0"/>
                <a:ea typeface="Calibri" panose="020F0502020204030204" pitchFamily="34" charset="0"/>
                <a:cs typeface="Times New Roman" panose="02020603050405020304" pitchFamily="18" charset="0"/>
              </a:rPr>
              <a:t>Определены задачи организации по оказанию логопедической помощи. В их числе:</a:t>
            </a:r>
          </a:p>
          <a:p>
            <a:pPr algn="just" eaLnBrk="1" fontAlgn="auto" hangingPunct="1">
              <a:lnSpc>
                <a:spcPct val="107000"/>
              </a:lnSpc>
              <a:spcAft>
                <a:spcPts val="0"/>
              </a:spcAft>
              <a:buClrTx/>
              <a:buSzPct val="100000"/>
              <a:buFont typeface="Wingdings" panose="05000000000000000000" pitchFamily="2" charset="2"/>
              <a:buChar char="Ø"/>
              <a:defRPr/>
            </a:pPr>
            <a:r>
              <a:rPr lang="ru-RU" sz="1300" dirty="0" smtClean="0">
                <a:solidFill>
                  <a:schemeClr val="tx1">
                    <a:lumMod val="75000"/>
                    <a:lumOff val="25000"/>
                  </a:schemeClr>
                </a:solidFill>
                <a:latin typeface="Times New Roman" panose="02020603050405020304" pitchFamily="18" charset="0"/>
                <a:ea typeface="Calibri" panose="020F0502020204030204" pitchFamily="34" charset="0"/>
                <a:cs typeface="Times New Roman" panose="02020603050405020304" pitchFamily="18" charset="0"/>
              </a:rPr>
              <a:t>организация и проведение логопедической диагностики с целью своевременного выявления и последующей коррекции речевых нарушений обучающихся;</a:t>
            </a:r>
          </a:p>
          <a:p>
            <a:pPr algn="just" eaLnBrk="1" fontAlgn="auto" hangingPunct="1">
              <a:lnSpc>
                <a:spcPct val="107000"/>
              </a:lnSpc>
              <a:spcAft>
                <a:spcPts val="0"/>
              </a:spcAft>
              <a:buClrTx/>
              <a:buSzPct val="100000"/>
              <a:buFont typeface="Wingdings" panose="05000000000000000000" pitchFamily="2" charset="2"/>
              <a:buChar char="Ø"/>
              <a:defRPr/>
            </a:pPr>
            <a:r>
              <a:rPr lang="ru-RU" sz="1300" dirty="0" smtClean="0">
                <a:solidFill>
                  <a:schemeClr val="tx1">
                    <a:lumMod val="75000"/>
                    <a:lumOff val="25000"/>
                  </a:schemeClr>
                </a:solidFill>
                <a:latin typeface="Times New Roman" panose="02020603050405020304" pitchFamily="18" charset="0"/>
                <a:ea typeface="Calibri" panose="020F0502020204030204" pitchFamily="34" charset="0"/>
                <a:cs typeface="Times New Roman" panose="02020603050405020304" pitchFamily="18" charset="0"/>
              </a:rPr>
              <a:t>организация проведения логопедических занятий с обучающимися с выявленными нарушениями речи;</a:t>
            </a:r>
          </a:p>
          <a:p>
            <a:pPr algn="just" eaLnBrk="1" fontAlgn="auto" hangingPunct="1">
              <a:lnSpc>
                <a:spcPct val="107000"/>
              </a:lnSpc>
              <a:spcAft>
                <a:spcPts val="0"/>
              </a:spcAft>
              <a:buClrTx/>
              <a:buSzPct val="100000"/>
              <a:buFont typeface="Wingdings" panose="05000000000000000000" pitchFamily="2" charset="2"/>
              <a:buChar char="Ø"/>
              <a:defRPr/>
            </a:pPr>
            <a:r>
              <a:rPr lang="ru-RU" sz="1300" dirty="0" smtClean="0">
                <a:solidFill>
                  <a:schemeClr val="tx1">
                    <a:lumMod val="75000"/>
                    <a:lumOff val="25000"/>
                  </a:schemeClr>
                </a:solidFill>
                <a:latin typeface="Times New Roman" panose="02020603050405020304" pitchFamily="18" charset="0"/>
                <a:ea typeface="Calibri" panose="020F0502020204030204" pitchFamily="34" charset="0"/>
                <a:cs typeface="Times New Roman" panose="02020603050405020304" pitchFamily="18" charset="0"/>
              </a:rPr>
              <a:t>организация пропедевтической логопедической работы с обучающимися по предупреждению возникновения возможных нарушений в развитии речи, включая разработку конкретных рекомендаций обучающимся, их родителям (законным представителям), педагогическим работникам.</a:t>
            </a:r>
          </a:p>
          <a:p>
            <a:pPr algn="just" eaLnBrk="1" fontAlgn="auto" hangingPunct="1">
              <a:lnSpc>
                <a:spcPct val="107000"/>
              </a:lnSpc>
              <a:spcAft>
                <a:spcPts val="0"/>
              </a:spcAft>
              <a:buClrTx/>
              <a:buSzPct val="100000"/>
              <a:buFont typeface="+mj-lt"/>
              <a:buAutoNum type="arabicPeriod" startAt="2"/>
              <a:defRPr/>
            </a:pPr>
            <a:r>
              <a:rPr lang="ru-RU" sz="1300" b="1" dirty="0" smtClean="0">
                <a:solidFill>
                  <a:schemeClr val="tx1">
                    <a:lumMod val="75000"/>
                    <a:lumOff val="25000"/>
                  </a:schemeClr>
                </a:solidFill>
                <a:latin typeface="Times New Roman" panose="02020603050405020304" pitchFamily="18" charset="0"/>
                <a:ea typeface="Calibri" panose="020F0502020204030204" pitchFamily="34" charset="0"/>
                <a:cs typeface="Times New Roman" panose="02020603050405020304" pitchFamily="18" charset="0"/>
              </a:rPr>
              <a:t>Логопедическая помощь оказывается организацией любого типа независимо от ее организационно-правовой формы, а также в рамках сетевой формы реализации образовательных программ. </a:t>
            </a:r>
          </a:p>
          <a:p>
            <a:pPr algn="just" eaLnBrk="1" fontAlgn="auto" hangingPunct="1">
              <a:lnSpc>
                <a:spcPct val="107000"/>
              </a:lnSpc>
              <a:spcAft>
                <a:spcPts val="0"/>
              </a:spcAft>
              <a:buClrTx/>
              <a:buSzPct val="100000"/>
              <a:buFont typeface="+mj-lt"/>
              <a:buAutoNum type="arabicPeriod" startAt="2"/>
              <a:defRPr/>
            </a:pPr>
            <a:r>
              <a:rPr lang="ru-RU" sz="1300" b="1" dirty="0" smtClean="0">
                <a:solidFill>
                  <a:schemeClr val="tx1">
                    <a:lumMod val="75000"/>
                    <a:lumOff val="25000"/>
                  </a:schemeClr>
                </a:solidFill>
                <a:latin typeface="Times New Roman" panose="02020603050405020304" pitchFamily="18" charset="0"/>
                <a:ea typeface="Calibri" panose="020F0502020204030204" pitchFamily="34" charset="0"/>
                <a:cs typeface="Times New Roman" panose="02020603050405020304" pitchFamily="18" charset="0"/>
              </a:rPr>
              <a:t>Определен порядок оказания логопедической помощи при освоении образовательных программ дошкольного, начального общего, основного общего и среднего общего образования.</a:t>
            </a:r>
            <a:endParaRPr lang="ru-RU" sz="13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114300" y="115888"/>
            <a:ext cx="7632700" cy="792162"/>
          </a:xfrm>
        </p:spPr>
        <p:txBody>
          <a:bodyPr>
            <a:normAutofit fontScale="90000"/>
          </a:bodyPr>
          <a:lstStyle/>
          <a:p>
            <a:pPr algn="ctr" eaLnBrk="1" hangingPunct="1">
              <a:spcAft>
                <a:spcPts val="800"/>
              </a:spcAft>
              <a:defRPr/>
            </a:pPr>
            <a:r>
              <a:rPr lang="ru-RU" altLang="ru-RU" sz="1600" b="1" dirty="0" smtClean="0">
                <a:solidFill>
                  <a:srgbClr val="000000"/>
                </a:solidFill>
                <a:latin typeface="Times New Roman" panose="02020603050405020304" pitchFamily="18" charset="0"/>
                <a:cs typeface="Times New Roman" panose="02020603050405020304" pitchFamily="18" charset="0"/>
              </a:rPr>
              <a:t>Постановление Правительства Российской Федерации от 18.09.2020 №1490 Положение о лицензировании образовательной деятельности</a:t>
            </a:r>
            <a:r>
              <a:rPr lang="ru-RU" altLang="ru-RU" sz="1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altLang="ru-RU" sz="1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altLang="ru-RU" sz="1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altLang="ru-RU" sz="1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Настоящее Постановление </a:t>
            </a:r>
            <a:r>
              <a:rPr lang="ru-RU" sz="1300" b="1" dirty="0">
                <a:solidFill>
                  <a:srgbClr val="FF0000"/>
                </a:solidFill>
                <a:latin typeface="Times New Roman" panose="02020603050405020304" pitchFamily="18" charset="0"/>
                <a:cs typeface="Times New Roman" panose="02020603050405020304" pitchFamily="18" charset="0"/>
              </a:rPr>
              <a:t>вступает в силу с 1 января 2021 года</a:t>
            </a:r>
            <a:r>
              <a:rPr lang="ru-RU" sz="13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r>
            <a:br>
              <a:rPr lang="ru-RU" sz="13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endParaRPr lang="ru-RU" altLang="ru-RU" sz="13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 name="Схема 1"/>
          <p:cNvGraphicFramePr/>
          <p:nvPr/>
        </p:nvGraphicFramePr>
        <p:xfrm>
          <a:off x="0" y="908720"/>
          <a:ext cx="885698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250825" y="115888"/>
            <a:ext cx="7345363" cy="720725"/>
          </a:xfrm>
        </p:spPr>
        <p:txBody>
          <a:bodyPr>
            <a:normAutofit fontScale="90000"/>
          </a:bodyPr>
          <a:lstStyle/>
          <a:p>
            <a:pPr algn="ctr" eaLnBrk="1" hangingPunct="1">
              <a:defRPr/>
            </a:pPr>
            <a:r>
              <a:rPr lang="ru-RU" altLang="ru-RU" sz="1400" b="1" smtClean="0">
                <a:solidFill>
                  <a:srgbClr val="000000"/>
                </a:solidFill>
                <a:latin typeface="Times New Roman" panose="02020603050405020304" pitchFamily="18" charset="0"/>
                <a:cs typeface="Times New Roman" panose="02020603050405020304" pitchFamily="18" charset="0"/>
              </a:rPr>
              <a:t>Перечень нормативных правовых актов, устанавливающих обязательные требования для общеобразовательных организаций, реализующих основные общеобразовательные программы</a:t>
            </a:r>
            <a:endParaRPr lang="ru-RU" altLang="ru-RU" sz="1400" smtClean="0"/>
          </a:p>
        </p:txBody>
      </p:sp>
      <p:sp>
        <p:nvSpPr>
          <p:cNvPr id="8195" name="Объект 2"/>
          <p:cNvSpPr>
            <a:spLocks noGrp="1"/>
          </p:cNvSpPr>
          <p:nvPr>
            <p:ph idx="1"/>
          </p:nvPr>
        </p:nvSpPr>
        <p:spPr>
          <a:xfrm>
            <a:off x="107950" y="981075"/>
            <a:ext cx="7200900" cy="5616575"/>
          </a:xfrm>
        </p:spPr>
        <p:txBody>
          <a:bodyPr/>
          <a:lstStyle/>
          <a:p>
            <a:pPr algn="just" eaLnBrk="1" hangingPunct="1">
              <a:spcBef>
                <a:spcPct val="0"/>
              </a:spcBef>
              <a:buClrTx/>
              <a:buSzPct val="100000"/>
              <a:buFont typeface="Trebuchet MS" pitchFamily="34" charset="0"/>
              <a:buAutoNum type="arabicPeriod" startAt="8"/>
            </a:pPr>
            <a:r>
              <a:rPr lang="ru-RU" altLang="ru-RU" sz="1300" smtClean="0">
                <a:solidFill>
                  <a:schemeClr val="tx1"/>
                </a:solidFill>
                <a:latin typeface="Times New Roman" pitchFamily="18" charset="0"/>
                <a:cs typeface="Times New Roman" pitchFamily="18" charset="0"/>
              </a:rPr>
              <a:t>Приказ Министерства просвещения России от 20.05.2020 № 254 "Об утверждении федерального перечня учебников, допущенных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организациями, осуществляющими образовательную деятельность»</a:t>
            </a:r>
            <a:r>
              <a:rPr lang="ru-RU" altLang="ru-RU" sz="1300" b="1" smtClean="0">
                <a:solidFill>
                  <a:schemeClr val="tx1"/>
                </a:solidFill>
                <a:latin typeface="Times New Roman" pitchFamily="18" charset="0"/>
                <a:ea typeface="Calibri" pitchFamily="34" charset="0"/>
                <a:cs typeface="Calibri" pitchFamily="34" charset="0"/>
              </a:rPr>
              <a:t> (вступил в силу с 25.09.2020)</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startAt="8"/>
            </a:pPr>
            <a:r>
              <a:rPr lang="ru-RU" altLang="ru-RU" sz="1300" smtClean="0">
                <a:solidFill>
                  <a:schemeClr val="tx1"/>
                </a:solidFill>
                <a:latin typeface="Times New Roman" pitchFamily="18" charset="0"/>
                <a:ea typeface="Calibri" pitchFamily="34" charset="0"/>
                <a:cs typeface="Calibri" pitchFamily="34" charset="0"/>
              </a:rPr>
              <a:t>Приказ Министерства просвещения Российской Федерации от 18.09.2020 № 508 «Об утверждении Порядка допуска лиц, обучающихся по образовательным программам высшего образования, к занятию педагогической деятельностью по общеобразовательным программам»</a:t>
            </a:r>
            <a:r>
              <a:rPr lang="ru-RU" altLang="ru-RU" sz="1300" b="1" smtClean="0">
                <a:solidFill>
                  <a:schemeClr val="tx1"/>
                </a:solidFill>
                <a:latin typeface="Times New Roman" pitchFamily="18" charset="0"/>
                <a:ea typeface="Calibri" pitchFamily="34" charset="0"/>
                <a:cs typeface="Calibri" pitchFamily="34" charset="0"/>
              </a:rPr>
              <a:t> (вступил в силу с 12.10.2020)</a:t>
            </a:r>
            <a:r>
              <a:rPr lang="ru-RU" altLang="ru-RU" sz="1300" smtClean="0">
                <a:solidFill>
                  <a:schemeClr val="tx1"/>
                </a:solidFill>
                <a:latin typeface="Times New Roman" pitchFamily="18" charset="0"/>
                <a:ea typeface="Calibri" pitchFamily="34" charset="0"/>
                <a:cs typeface="Calibri" pitchFamily="34" charset="0"/>
              </a:rPr>
              <a:t>;</a:t>
            </a:r>
          </a:p>
          <a:p>
            <a:pPr algn="just" eaLnBrk="1" hangingPunct="1">
              <a:spcBef>
                <a:spcPct val="0"/>
              </a:spcBef>
              <a:buClrTx/>
              <a:buSzPct val="100000"/>
              <a:buFont typeface="Trebuchet MS" pitchFamily="34" charset="0"/>
              <a:buAutoNum type="arabicPeriod" startAt="8"/>
            </a:pPr>
            <a:r>
              <a:rPr lang="ru-RU" altLang="ru-RU" sz="1300" smtClean="0">
                <a:solidFill>
                  <a:schemeClr val="tx1"/>
                </a:solidFill>
                <a:latin typeface="Times New Roman" pitchFamily="18" charset="0"/>
                <a:cs typeface="Times New Roman" pitchFamily="18" charset="0"/>
              </a:rPr>
              <a:t>Распоряжение Министерства просвещения Российской Федерации от 06.08.2020 № Р-75 «Об утверждении примерного Положения об оказании логопедической помощи в организациях, осуществляющих образовательную деятельность»</a:t>
            </a:r>
            <a:r>
              <a:rPr lang="ru-RU" altLang="ru-RU" sz="1300" b="1" smtClean="0">
                <a:solidFill>
                  <a:schemeClr val="tx1"/>
                </a:solidFill>
                <a:latin typeface="Times New Roman" pitchFamily="18" charset="0"/>
                <a:ea typeface="Calibri" pitchFamily="34" charset="0"/>
                <a:cs typeface="Calibri" pitchFamily="34" charset="0"/>
              </a:rPr>
              <a:t> (вступило в силу с октября 2020)</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startAt="8"/>
            </a:pPr>
            <a:r>
              <a:rPr lang="ru-RU" altLang="ru-RU" sz="1300" smtClean="0">
                <a:solidFill>
                  <a:schemeClr val="tx1"/>
                </a:solidFill>
                <a:latin typeface="Times New Roman" pitchFamily="18" charset="0"/>
                <a:cs typeface="Times New Roman" pitchFamily="18" charset="0"/>
              </a:rPr>
              <a:t>Приказ Министерства просвещения Российской Федерации от 28.08.2020 № 442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 </a:t>
            </a:r>
            <a:r>
              <a:rPr lang="ru-RU" altLang="ru-RU" sz="1300" b="1" smtClean="0">
                <a:solidFill>
                  <a:schemeClr val="tx1"/>
                </a:solidFill>
                <a:latin typeface="Times New Roman" pitchFamily="18" charset="0"/>
                <a:ea typeface="Calibri" pitchFamily="34" charset="0"/>
                <a:cs typeface="Calibri" pitchFamily="34" charset="0"/>
              </a:rPr>
              <a:t>(вступает в силу с 01.01.2021)</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startAt="8"/>
            </a:pPr>
            <a:r>
              <a:rPr lang="ru-RU" altLang="ru-RU" sz="1300" smtClean="0">
                <a:solidFill>
                  <a:schemeClr val="tx1"/>
                </a:solidFill>
                <a:latin typeface="Times New Roman" pitchFamily="18" charset="0"/>
                <a:cs typeface="Times New Roman" pitchFamily="18" charset="0"/>
              </a:rPr>
              <a:t>Постановление Правительства Российской Федерации от 15.09.2020 № 1441  «Об утверждении Правил оказания платных образовательных услуг»</a:t>
            </a:r>
            <a:r>
              <a:rPr lang="ru-RU" altLang="ru-RU" sz="1300" b="1" smtClean="0">
                <a:solidFill>
                  <a:schemeClr val="tx1"/>
                </a:solidFill>
                <a:latin typeface="Times New Roman" pitchFamily="18" charset="0"/>
                <a:ea typeface="Calibri" pitchFamily="34" charset="0"/>
                <a:cs typeface="Calibri" pitchFamily="34" charset="0"/>
              </a:rPr>
              <a:t> (вступает в силу с 01.01.2021)</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startAt="8"/>
            </a:pPr>
            <a:r>
              <a:rPr lang="ru-RU" altLang="ru-RU" sz="1300" smtClean="0">
                <a:solidFill>
                  <a:schemeClr val="tx1"/>
                </a:solidFill>
                <a:latin typeface="Times New Roman" pitchFamily="18" charset="0"/>
                <a:cs typeface="Times New Roman" pitchFamily="18" charset="0"/>
              </a:rPr>
              <a:t>Приказ Федеральной службы по надзору в сфере образования и науки от 14.08.2020 № 831 «Об утверждении Требований к структуре официального сайта образовательной организации в информационно-телекоммуникационной сети «Интернет» и формату представления информации» </a:t>
            </a:r>
            <a:r>
              <a:rPr lang="ru-RU" altLang="ru-RU" sz="1300" b="1" smtClean="0">
                <a:solidFill>
                  <a:schemeClr val="tx1"/>
                </a:solidFill>
                <a:latin typeface="Times New Roman" pitchFamily="18" charset="0"/>
                <a:ea typeface="Calibri" pitchFamily="34" charset="0"/>
                <a:cs typeface="Calibri" pitchFamily="34" charset="0"/>
              </a:rPr>
              <a:t>(вступает в силу с 01.01.2021)</a:t>
            </a:r>
            <a:r>
              <a:rPr lang="ru-RU" altLang="ru-RU" sz="1300" smtClean="0">
                <a:solidFill>
                  <a:schemeClr val="tx1"/>
                </a:solidFill>
                <a:latin typeface="Times New Roman" pitchFamily="18" charset="0"/>
                <a:cs typeface="Times New Roman" pitchFamily="18" charset="0"/>
              </a:rPr>
              <a:t>;</a:t>
            </a:r>
          </a:p>
          <a:p>
            <a:pPr algn="just" eaLnBrk="1" hangingPunct="1">
              <a:spcBef>
                <a:spcPct val="0"/>
              </a:spcBef>
              <a:buClrTx/>
              <a:buSzPct val="100000"/>
              <a:buFont typeface="Trebuchet MS" pitchFamily="34" charset="0"/>
              <a:buAutoNum type="arabicPeriod" startAt="8"/>
            </a:pPr>
            <a:r>
              <a:rPr lang="ru-RU" altLang="ru-RU" sz="1300" smtClean="0">
                <a:solidFill>
                  <a:schemeClr val="tx1"/>
                </a:solidFill>
                <a:latin typeface="Times New Roman" pitchFamily="18" charset="0"/>
                <a:ea typeface="Calibri" pitchFamily="34" charset="0"/>
                <a:cs typeface="Calibri" pitchFamily="34" charset="0"/>
              </a:rPr>
              <a:t>Постановление Правительства Российской Федерации от 18.09.2020 № 1490 «Положение о лицензировании образовательной деятельности» </a:t>
            </a:r>
            <a:r>
              <a:rPr lang="ru-RU" altLang="ru-RU" sz="1300" b="1" smtClean="0">
                <a:solidFill>
                  <a:schemeClr val="tx1"/>
                </a:solidFill>
                <a:latin typeface="Times New Roman" pitchFamily="18" charset="0"/>
                <a:ea typeface="Calibri" pitchFamily="34" charset="0"/>
                <a:cs typeface="Calibri" pitchFamily="34" charset="0"/>
              </a:rPr>
              <a:t>(вступает в силу с 01.01.2021).</a:t>
            </a:r>
            <a:endParaRPr lang="ru-RU" altLang="ru-RU" sz="1300" smtClean="0">
              <a:solidFill>
                <a:schemeClr val="tx1"/>
              </a:solidFill>
              <a:latin typeface="Times New Roman" pitchFamily="18" charset="0"/>
              <a:cs typeface="Times New Roman" pitchFamily="18" charset="0"/>
            </a:endParaRPr>
          </a:p>
          <a:p>
            <a:pPr algn="just" eaLnBrk="1" hangingPunct="1">
              <a:spcBef>
                <a:spcPct val="0"/>
              </a:spcBef>
              <a:buClrTx/>
              <a:buSzPct val="100000"/>
              <a:buFont typeface="Trebuchet MS" pitchFamily="34" charset="0"/>
              <a:buAutoNum type="arabicPeriod" startAt="8"/>
            </a:pPr>
            <a:endParaRPr lang="ru-RU" altLang="ru-RU" sz="1300" smtClean="0">
              <a:solidFill>
                <a:srgbClr val="000000"/>
              </a:solidFill>
              <a:latin typeface="Times New Roman" pitchFamily="18" charset="0"/>
              <a:cs typeface="Times New Roman" pitchFamily="18" charset="0"/>
            </a:endParaRPr>
          </a:p>
          <a:p>
            <a:pPr algn="just" eaLnBrk="1" hangingPunct="1">
              <a:spcBef>
                <a:spcPct val="0"/>
              </a:spcBef>
              <a:buClrTx/>
              <a:buSzPct val="100000"/>
              <a:buFont typeface="Trebuchet MS" pitchFamily="34" charset="0"/>
              <a:buAutoNum type="arabicPeriod" startAt="8"/>
            </a:pPr>
            <a:endParaRPr lang="ru-RU" altLang="ru-RU" sz="1300" smtClean="0">
              <a:latin typeface="Times New Roman" pitchFamily="18" charset="0"/>
              <a:ea typeface="Calibri" pitchFamily="34" charset="0"/>
              <a:cs typeface="Calibri" pitchFamily="34" charset="0"/>
            </a:endParaRPr>
          </a:p>
          <a:p>
            <a:pPr algn="just" eaLnBrk="1" hangingPunct="1">
              <a:spcBef>
                <a:spcPct val="0"/>
              </a:spcBef>
              <a:buClrTx/>
              <a:buSzPct val="100000"/>
              <a:buFont typeface="Trebuchet MS" pitchFamily="34" charset="0"/>
              <a:buAutoNum type="arabicPeriod" startAt="8"/>
            </a:pPr>
            <a:endParaRPr lang="ru-RU" altLang="ru-RU" sz="1300" smtClean="0">
              <a:solidFill>
                <a:srgbClr val="000000"/>
              </a:solidFill>
              <a:latin typeface="Times New Roman" pitchFamily="18" charset="0"/>
              <a:cs typeface="Times New Roman" pitchFamily="18" charset="0"/>
            </a:endParaRPr>
          </a:p>
          <a:p>
            <a:pPr eaLnBrk="1" hangingPunct="1">
              <a:buClrTx/>
              <a:buSzPct val="100000"/>
              <a:buFont typeface="Trebuchet MS" pitchFamily="34" charset="0"/>
              <a:buAutoNum type="arabicPeriod" startAt="8"/>
            </a:pPr>
            <a:endParaRPr lang="ru-RU" altLang="ru-RU" sz="13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50" y="115888"/>
            <a:ext cx="8540750" cy="792162"/>
          </a:xfrm>
        </p:spPr>
        <p:txBody>
          <a:bodyPr rtlCol="0"/>
          <a:lstStyle/>
          <a:p>
            <a:pPr eaLnBrk="1" fontAlgn="auto" hangingPunct="1">
              <a:spcAft>
                <a:spcPts val="0"/>
              </a:spcAft>
              <a:defRPr/>
            </a:pPr>
            <a:r>
              <a:rPr lang="ru-RU" sz="1400" b="1" dirty="0">
                <a:solidFill>
                  <a:prstClr val="black"/>
                </a:solidFill>
                <a:latin typeface="Times New Roman" pitchFamily="18" charset="0"/>
                <a:ea typeface="+mn-ea"/>
                <a:cs typeface="Times New Roman" pitchFamily="18" charset="0"/>
              </a:rPr>
              <a:t>Приказ Федеральной службы по надзору в сфере образования и науки от 14.08.2020 № 831 «Об утверждении Требований к структуре </a:t>
            </a:r>
            <a:r>
              <a:rPr lang="ru-RU" sz="1600" b="1" dirty="0">
                <a:solidFill>
                  <a:prstClr val="black"/>
                </a:solidFill>
                <a:latin typeface="Times New Roman" pitchFamily="18" charset="0"/>
                <a:ea typeface="+mn-ea"/>
                <a:cs typeface="Times New Roman" pitchFamily="18" charset="0"/>
              </a:rPr>
              <a:t>официального</a:t>
            </a:r>
            <a:r>
              <a:rPr lang="ru-RU" sz="1400" b="1" dirty="0">
                <a:solidFill>
                  <a:prstClr val="black"/>
                </a:solidFill>
                <a:latin typeface="Times New Roman" pitchFamily="18" charset="0"/>
                <a:ea typeface="+mn-ea"/>
                <a:cs typeface="Times New Roman" pitchFamily="18" charset="0"/>
              </a:rPr>
              <a:t> сайта образовательной организации в информационно-телекоммуникационной сети «Интернет» и формату представления информации»</a:t>
            </a:r>
            <a:endParaRPr lang="ru-RU" b="1" dirty="0"/>
          </a:p>
        </p:txBody>
      </p:sp>
      <p:sp>
        <p:nvSpPr>
          <p:cNvPr id="3" name="Объект 2"/>
          <p:cNvSpPr>
            <a:spLocks noGrp="1"/>
          </p:cNvSpPr>
          <p:nvPr>
            <p:ph idx="1"/>
          </p:nvPr>
        </p:nvSpPr>
        <p:spPr>
          <a:xfrm>
            <a:off x="250825" y="1125538"/>
            <a:ext cx="7200900" cy="5661025"/>
          </a:xfrm>
        </p:spPr>
        <p:txBody>
          <a:bodyPr rtlCol="0">
            <a:normAutofit fontScale="92500" lnSpcReduction="10000"/>
          </a:bodyPr>
          <a:lstStyle/>
          <a:p>
            <a:pPr marL="0" indent="0" algn="ctr" eaLnBrk="1" fontAlgn="auto" hangingPunct="1">
              <a:spcBef>
                <a:spcPct val="0"/>
              </a:spcBef>
              <a:spcAft>
                <a:spcPts val="0"/>
              </a:spcAft>
              <a:buFont typeface="Wingdings 3" charset="2"/>
              <a:buNone/>
              <a:defRPr/>
            </a:pPr>
            <a:r>
              <a:rPr lang="ru-RU" sz="1200" dirty="0">
                <a:solidFill>
                  <a:schemeClr val="tx1">
                    <a:lumMod val="75000"/>
                    <a:lumOff val="25000"/>
                  </a:schemeClr>
                </a:solidFill>
                <a:latin typeface="Times New Roman" panose="02020603050405020304" pitchFamily="18" charset="0"/>
                <a:cs typeface="Times New Roman" panose="02020603050405020304" pitchFamily="18" charset="0"/>
              </a:rPr>
              <a:t>Настоящий приказ </a:t>
            </a:r>
            <a:r>
              <a:rPr lang="ru-RU" sz="1200" b="1" dirty="0">
                <a:solidFill>
                  <a:srgbClr val="FF0000"/>
                </a:solidFill>
                <a:latin typeface="Times New Roman" panose="02020603050405020304" pitchFamily="18" charset="0"/>
                <a:cs typeface="Times New Roman" panose="02020603050405020304" pitchFamily="18" charset="0"/>
              </a:rPr>
              <a:t>вступает в силу с 1 января 2021 года и действует по 31 декабря 2026 года</a:t>
            </a:r>
          </a:p>
          <a:p>
            <a:pPr marL="0" indent="0" algn="ctr" eaLnBrk="1" fontAlgn="auto" hangingPunct="1">
              <a:spcBef>
                <a:spcPct val="0"/>
              </a:spcBef>
              <a:spcAft>
                <a:spcPts val="0"/>
              </a:spcAft>
              <a:buFont typeface="Wingdings 3" charset="2"/>
              <a:buNone/>
              <a:defRPr/>
            </a:pPr>
            <a:endParaRPr lang="ru-RU" altLang="ru-RU" sz="13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eaLnBrk="1" fontAlgn="auto" hangingPunct="1">
              <a:spcBef>
                <a:spcPct val="0"/>
              </a:spcBef>
              <a:spcAft>
                <a:spcPts val="0"/>
              </a:spcAft>
              <a:buFont typeface="Wingdings 3" charset="2"/>
              <a:buNone/>
              <a:defRPr/>
            </a:pPr>
            <a:r>
              <a:rPr lang="ru-RU" altLang="ru-RU" sz="13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p>
          <a:p>
            <a:pPr marL="0" indent="0" algn="just" eaLnBrk="1" fontAlgn="auto" hangingPunct="1">
              <a:spcBef>
                <a:spcPct val="0"/>
              </a:spcBef>
              <a:spcAft>
                <a:spcPts val="0"/>
              </a:spcAft>
              <a:buFont typeface="Wingdings 3" charset="2"/>
              <a:buNone/>
              <a:defRPr/>
            </a:pPr>
            <a:endPar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fontAlgn="auto" hangingPunct="1">
              <a:lnSpc>
                <a:spcPct val="110000"/>
              </a:lnSpc>
              <a:spcBef>
                <a:spcPct val="0"/>
              </a:spcBef>
              <a:spcAft>
                <a:spcPts val="0"/>
              </a:spcAft>
              <a:buClrTx/>
              <a:buSzPct val="100000"/>
              <a:buFont typeface="+mj-lt"/>
              <a:buAutoNum type="arabicPeriod"/>
              <a:defRPr/>
            </a:pPr>
            <a:r>
              <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Руководители организаций должны привести в соответствии с Требованиями структуру официального сайта в информационно-телекоммуникационной сети «Интернет» :</a:t>
            </a:r>
          </a:p>
          <a:p>
            <a:pPr algn="just" eaLnBrk="1" fontAlgn="auto" hangingPunct="1">
              <a:lnSpc>
                <a:spcPct val="110000"/>
              </a:lnSpc>
              <a:spcBef>
                <a:spcPct val="0"/>
              </a:spcBef>
              <a:spcAft>
                <a:spcPts val="0"/>
              </a:spcAft>
              <a:buClrTx/>
              <a:buSzPct val="100000"/>
              <a:buFont typeface="+mj-lt"/>
              <a:buAutoNum type="arabicPeriod"/>
              <a:defRPr/>
            </a:pP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раздел «Сведения об образовательной организации» добавить </a:t>
            </a:r>
            <a:r>
              <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два новых подраздела: </a:t>
            </a:r>
          </a:p>
          <a:p>
            <a:pPr algn="just" eaLnBrk="1" fontAlgn="auto" hangingPunct="1">
              <a:lnSpc>
                <a:spcPct val="110000"/>
              </a:lnSpc>
              <a:spcBef>
                <a:spcPct val="0"/>
              </a:spcBef>
              <a:spcAft>
                <a:spcPts val="0"/>
              </a:spcAft>
              <a:buClrTx/>
              <a:buSzPct val="100000"/>
              <a:buFont typeface="Wingdings" panose="05000000000000000000" pitchFamily="2" charset="2"/>
              <a:buChar char="Ø"/>
              <a:defRPr/>
            </a:pP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«Доступная среда» (должен содержать информацию о специальных условиях обучения инвалидов и лиц с ОВЗ);</a:t>
            </a:r>
          </a:p>
          <a:p>
            <a:pPr algn="just" eaLnBrk="1" fontAlgn="auto" hangingPunct="1">
              <a:lnSpc>
                <a:spcPct val="110000"/>
              </a:lnSpc>
              <a:spcBef>
                <a:spcPct val="0"/>
              </a:spcBef>
              <a:spcAft>
                <a:spcPts val="0"/>
              </a:spcAft>
              <a:buClrTx/>
              <a:buSzPct val="100000"/>
              <a:buFont typeface="Wingdings" panose="05000000000000000000" pitchFamily="2" charset="2"/>
              <a:buChar char="Ø"/>
              <a:defRPr/>
            </a:pP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«Международное сотрудничество» (должен содержать информацию о договорах с иностранными или международными организациями, которые уже заключили и планируете заключить, по вопросам образования и науки (при наличии)).</a:t>
            </a:r>
          </a:p>
          <a:p>
            <a:pPr algn="just" eaLnBrk="1" fontAlgn="auto" hangingPunct="1">
              <a:lnSpc>
                <a:spcPct val="110000"/>
              </a:lnSpc>
              <a:spcBef>
                <a:spcPct val="0"/>
              </a:spcBef>
              <a:spcAft>
                <a:spcPts val="0"/>
              </a:spcAft>
              <a:buClrTx/>
              <a:buSzPct val="100000"/>
              <a:buFont typeface="Wingdings" panose="05000000000000000000" pitchFamily="2" charset="2"/>
              <a:buChar char="Ø"/>
              <a:defRPr/>
            </a:pP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Информацию о лицензии на осуществление образовательной деятельности из подраздела «Документы» переместить в подраздел «Образование».</a:t>
            </a:r>
          </a:p>
          <a:p>
            <a:pPr algn="just" eaLnBrk="1" fontAlgn="auto" hangingPunct="1">
              <a:lnSpc>
                <a:spcPct val="110000"/>
              </a:lnSpc>
              <a:spcBef>
                <a:spcPct val="0"/>
              </a:spcBef>
              <a:spcAft>
                <a:spcPts val="0"/>
              </a:spcAft>
              <a:buClrTx/>
              <a:buSzPct val="100000"/>
              <a:buFont typeface="Wingdings" panose="05000000000000000000" pitchFamily="2" charset="2"/>
              <a:buChar char="Ø"/>
              <a:defRPr/>
            </a:pP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Подраздел «Стипендии и меры поддержки обучающихся» создается только в случае предоставления стипендий и иных мер социальной поддержки.</a:t>
            </a:r>
            <a:endPar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fontAlgn="auto" hangingPunct="1">
              <a:lnSpc>
                <a:spcPct val="110000"/>
              </a:lnSpc>
              <a:spcBef>
                <a:spcPct val="0"/>
              </a:spcBef>
              <a:spcAft>
                <a:spcPts val="0"/>
              </a:spcAft>
              <a:buClrTx/>
              <a:buSzPct val="100000"/>
              <a:buFont typeface="+mj-lt"/>
              <a:buAutoNum type="arabicPeriod" startAt="3"/>
              <a:defRPr/>
            </a:pPr>
            <a:r>
              <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Сайт должен иметь версию для слабовидящих (для инвалидов и лиц с ограниченными возможностями здоровья по зрению).</a:t>
            </a:r>
          </a:p>
          <a:p>
            <a:pPr algn="just" eaLnBrk="1" fontAlgn="auto" hangingPunct="1">
              <a:lnSpc>
                <a:spcPct val="110000"/>
              </a:lnSpc>
              <a:spcBef>
                <a:spcPct val="0"/>
              </a:spcBef>
              <a:spcAft>
                <a:spcPts val="0"/>
              </a:spcAft>
              <a:buClrTx/>
              <a:buSzPct val="100000"/>
              <a:buFont typeface="+mj-lt"/>
              <a:buAutoNum type="arabicPeriod" startAt="3"/>
              <a:defRPr/>
            </a:pPr>
            <a:r>
              <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 размещении информации на сайте в виде файлов к ним устанавливаются следующие требования</a:t>
            </a: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400050" lvl="1" indent="0" algn="just" eaLnBrk="1" fontAlgn="auto" hangingPunct="1">
              <a:lnSpc>
                <a:spcPct val="110000"/>
              </a:lnSpc>
              <a:spcBef>
                <a:spcPct val="0"/>
              </a:spcBef>
              <a:spcAft>
                <a:spcPts val="0"/>
              </a:spcAft>
              <a:buClrTx/>
              <a:buSzPct val="100000"/>
              <a:buFont typeface="Wingdings 3" charset="2"/>
              <a:buNone/>
              <a:defRPr/>
            </a:pP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1)обеспечение возможности поиска и копирования фрагментов текста средствами веб-обозревателя («гипертекстовый формат»);</a:t>
            </a:r>
          </a:p>
          <a:p>
            <a:pPr marL="400050" lvl="1" indent="0" algn="just" eaLnBrk="1" fontAlgn="auto" hangingPunct="1">
              <a:lnSpc>
                <a:spcPct val="110000"/>
              </a:lnSpc>
              <a:spcBef>
                <a:spcPct val="0"/>
              </a:spcBef>
              <a:spcAft>
                <a:spcPts val="0"/>
              </a:spcAft>
              <a:buClrTx/>
              <a:buSzPct val="100000"/>
              <a:buFont typeface="Wingdings 3" charset="2"/>
              <a:buNone/>
              <a:defRPr/>
            </a:pPr>
            <a:r>
              <a:rPr lang="ru-RU" altLang="ru-RU" sz="13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2)обеспечение возможности их сохранения на технических средствах пользователей и допускающем после сохранения возможность поиска и копирования произвольного фрагмента текста средствами соответствующей программы для просмотра («документ в электронной форме»).</a:t>
            </a:r>
          </a:p>
          <a:p>
            <a:pPr algn="just" eaLnBrk="1" fontAlgn="auto" hangingPunct="1">
              <a:lnSpc>
                <a:spcPct val="110000"/>
              </a:lnSpc>
              <a:spcBef>
                <a:spcPct val="0"/>
              </a:spcBef>
              <a:spcAft>
                <a:spcPts val="0"/>
              </a:spcAft>
              <a:buClrTx/>
              <a:buSzPct val="100000"/>
              <a:buFont typeface="+mj-lt"/>
              <a:buAutoNum type="arabicPeriod" startAt="3"/>
              <a:defRPr/>
            </a:pPr>
            <a:r>
              <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Электронные документы, подписанные электронной подписью, должны соответствовать условиям статьи 6 Федерального закона от 6 апреля 2011 г. № 63-ФЗ «Об электронной подписи» для их признания равнозначными документам на бумажном носителе, подписанным собственноручной подписью.</a:t>
            </a:r>
          </a:p>
          <a:p>
            <a:pPr marL="0" indent="0" algn="just" eaLnBrk="1" fontAlgn="auto" hangingPunct="1">
              <a:spcBef>
                <a:spcPct val="0"/>
              </a:spcBef>
              <a:spcAft>
                <a:spcPts val="0"/>
              </a:spcAft>
              <a:buFont typeface="Wingdings 3" charset="2"/>
              <a:buNone/>
              <a:defRPr/>
            </a:pPr>
            <a:endParaRPr lang="ru-RU" altLang="ru-RU"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eaLnBrk="1" fontAlgn="auto" hangingPunct="1">
              <a:spcAft>
                <a:spcPts val="0"/>
              </a:spcAft>
              <a:buFont typeface="Wingdings 3" charset="2"/>
              <a:buNone/>
              <a:defRPr/>
            </a:pPr>
            <a:endParaRPr lang="ru-RU" altLang="ru-RU" sz="1300" dirty="0" smtClean="0">
              <a:solidFill>
                <a:schemeClr val="tx1">
                  <a:lumMod val="75000"/>
                  <a:lumOff val="25000"/>
                </a:schemeClr>
              </a:solidFill>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25400" y="11113"/>
            <a:ext cx="8867775" cy="1320800"/>
          </a:xfrm>
        </p:spPr>
        <p:txBody>
          <a:bodyPr/>
          <a:lstStyle/>
          <a:p>
            <a:pPr algn="ctr" eaLnBrk="1" hangingPunct="1"/>
            <a:r>
              <a:rPr lang="ru-RU" altLang="ru-RU" sz="1400" b="1" smtClean="0">
                <a:solidFill>
                  <a:srgbClr val="000000"/>
                </a:solidFill>
                <a:latin typeface="Times New Roman" pitchFamily="18" charset="0"/>
                <a:cs typeface="Times New Roman" pitchFamily="18" charset="0"/>
              </a:rPr>
              <a:t>Постановление Правительства Российской Федерации от 26.08.2013 N 729</a:t>
            </a:r>
            <a:br>
              <a:rPr lang="ru-RU" altLang="ru-RU" sz="1400" b="1" smtClean="0">
                <a:solidFill>
                  <a:srgbClr val="000000"/>
                </a:solidFill>
                <a:latin typeface="Times New Roman" pitchFamily="18" charset="0"/>
                <a:cs typeface="Times New Roman" pitchFamily="18" charset="0"/>
              </a:rPr>
            </a:br>
            <a:r>
              <a:rPr lang="ru-RU" altLang="ru-RU" sz="1400" b="1" smtClean="0">
                <a:solidFill>
                  <a:srgbClr val="000000"/>
                </a:solidFill>
                <a:latin typeface="Times New Roman" pitchFamily="18" charset="0"/>
                <a:cs typeface="Times New Roman" pitchFamily="18" charset="0"/>
              </a:rPr>
              <a:t>«О федеральной информационной системе «Федеральный реестр сведений о документах об образовании и (или) о квалификации, документах об обучении» (вместе с «Правилами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a:t>
            </a:r>
            <a:endParaRPr lang="ru-RU" altLang="ru-RU" sz="1400" smtClean="0"/>
          </a:p>
        </p:txBody>
      </p:sp>
      <p:graphicFrame>
        <p:nvGraphicFramePr>
          <p:cNvPr id="4" name="Схема 3"/>
          <p:cNvGraphicFramePr/>
          <p:nvPr/>
        </p:nvGraphicFramePr>
        <p:xfrm>
          <a:off x="46558" y="2636912"/>
          <a:ext cx="8341866"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Блок-схема: ссылка на другую страницу 5"/>
          <p:cNvSpPr/>
          <p:nvPr/>
        </p:nvSpPr>
        <p:spPr>
          <a:xfrm>
            <a:off x="900113" y="1125538"/>
            <a:ext cx="6624637" cy="143986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ru-RU" altLang="ru-RU" b="1" u="sng" dirty="0" smtClean="0">
                <a:latin typeface="Times New Roman" panose="02020603050405020304" pitchFamily="18" charset="0"/>
                <a:cs typeface="Times New Roman" panose="02020603050405020304" pitchFamily="18" charset="0"/>
              </a:rPr>
              <a:t>Что делать?</a:t>
            </a:r>
          </a:p>
          <a:p>
            <a:pPr algn="ctr">
              <a:defRPr/>
            </a:pPr>
            <a:r>
              <a:rPr lang="ru-RU" altLang="ru-RU" dirty="0" smtClean="0">
                <a:latin typeface="Times New Roman" panose="02020603050405020304" pitchFamily="18" charset="0"/>
                <a:cs typeface="Times New Roman" panose="02020603050405020304" pitchFamily="18" charset="0"/>
              </a:rPr>
              <a:t>В Федеральный реестр сведений о документах об образовании и (или) о квалификации, документах об обучении необходимо внести сведения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0" y="0"/>
            <a:ext cx="9036050" cy="908050"/>
          </a:xfrm>
        </p:spPr>
        <p:txBody>
          <a:bodyPr>
            <a:normAutofit fontScale="90000"/>
          </a:bodyPr>
          <a:lstStyle/>
          <a:p>
            <a:pPr algn="ctr" eaLnBrk="1" hangingPunct="1">
              <a:defRPr/>
            </a:pPr>
            <a:r>
              <a:rPr lang="ru-RU" altLang="ru-RU" sz="1400" b="1" dirty="0" smtClean="0">
                <a:solidFill>
                  <a:srgbClr val="000000"/>
                </a:solidFill>
                <a:latin typeface="Times New Roman" panose="02020603050405020304" pitchFamily="18" charset="0"/>
                <a:cs typeface="Times New Roman" panose="02020603050405020304" pitchFamily="18" charset="0"/>
              </a:rPr>
              <a:t>"О федеральной информационной системе "Федеральный реестр сведений о документах об образовании и (или) о квалификации, документах об обучении« (вместе с "Правилами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a:t>
            </a:r>
            <a:endParaRPr lang="ru-RU" altLang="ru-RU" sz="1400" dirty="0" smtClean="0"/>
          </a:p>
        </p:txBody>
      </p:sp>
      <p:cxnSp>
        <p:nvCxnSpPr>
          <p:cNvPr id="5" name="Прямая соединительная линия 4"/>
          <p:cNvCxnSpPr/>
          <p:nvPr/>
        </p:nvCxnSpPr>
        <p:spPr>
          <a:xfrm>
            <a:off x="4434681" y="1052736"/>
            <a:ext cx="0" cy="4680520"/>
          </a:xfrm>
          <a:prstGeom prst="line">
            <a:avLst/>
          </a:prstGeom>
          <a:ln w="28575"/>
          <a:effectLst>
            <a:glow rad="63500">
              <a:schemeClr val="accent1">
                <a:satMod val="175000"/>
                <a:alpha val="40000"/>
              </a:schemeClr>
            </a:glow>
          </a:effectLst>
        </p:spPr>
        <p:style>
          <a:lnRef idx="1">
            <a:schemeClr val="accent2"/>
          </a:lnRef>
          <a:fillRef idx="0">
            <a:schemeClr val="accent2"/>
          </a:fillRef>
          <a:effectRef idx="0">
            <a:schemeClr val="accent2"/>
          </a:effectRef>
          <a:fontRef idx="minor">
            <a:schemeClr val="tx1"/>
          </a:fontRef>
        </p:style>
      </p:cxnSp>
      <p:sp>
        <p:nvSpPr>
          <p:cNvPr id="11268" name="TextBox 5"/>
          <p:cNvSpPr txBox="1">
            <a:spLocks noChangeArrowheads="1"/>
          </p:cNvSpPr>
          <p:nvPr/>
        </p:nvSpPr>
        <p:spPr bwMode="auto">
          <a:xfrm>
            <a:off x="1692275" y="908050"/>
            <a:ext cx="995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spcBef>
                <a:spcPct val="0"/>
              </a:spcBef>
              <a:buClrTx/>
              <a:buSzTx/>
              <a:buFontTx/>
              <a:buNone/>
            </a:pPr>
            <a:r>
              <a:rPr lang="ru-RU" altLang="ru-RU" sz="2000" b="1">
                <a:solidFill>
                  <a:schemeClr val="tx1"/>
                </a:solidFill>
                <a:latin typeface="Times New Roman" pitchFamily="18" charset="0"/>
                <a:cs typeface="Times New Roman" pitchFamily="18" charset="0"/>
              </a:rPr>
              <a:t>БЫЛО</a:t>
            </a:r>
          </a:p>
        </p:txBody>
      </p:sp>
      <p:sp>
        <p:nvSpPr>
          <p:cNvPr id="11269" name="TextBox 6"/>
          <p:cNvSpPr txBox="1">
            <a:spLocks noChangeArrowheads="1"/>
          </p:cNvSpPr>
          <p:nvPr/>
        </p:nvSpPr>
        <p:spPr bwMode="auto">
          <a:xfrm>
            <a:off x="6372225" y="912813"/>
            <a:ext cx="1104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spcBef>
                <a:spcPct val="0"/>
              </a:spcBef>
              <a:buClrTx/>
              <a:buSzTx/>
              <a:buFontTx/>
              <a:buNone/>
            </a:pPr>
            <a:r>
              <a:rPr lang="ru-RU" altLang="ru-RU" sz="2000" b="1">
                <a:solidFill>
                  <a:schemeClr val="tx1"/>
                </a:solidFill>
                <a:latin typeface="Times New Roman" pitchFamily="18" charset="0"/>
                <a:cs typeface="Times New Roman" pitchFamily="18" charset="0"/>
              </a:rPr>
              <a:t>СТАЛО</a:t>
            </a:r>
          </a:p>
        </p:txBody>
      </p:sp>
      <p:cxnSp>
        <p:nvCxnSpPr>
          <p:cNvPr id="8" name="Прямая соединительная линия 7"/>
          <p:cNvCxnSpPr/>
          <p:nvPr/>
        </p:nvCxnSpPr>
        <p:spPr>
          <a:xfrm>
            <a:off x="413792" y="1316038"/>
            <a:ext cx="8262664" cy="6350"/>
          </a:xfrm>
          <a:prstGeom prst="line">
            <a:avLst/>
          </a:prstGeom>
          <a:ln w="28575"/>
          <a:effectLst>
            <a:glow rad="63500">
              <a:schemeClr val="accent1">
                <a:satMod val="175000"/>
                <a:alpha val="40000"/>
              </a:schemeClr>
            </a:glow>
          </a:effectLst>
        </p:spPr>
        <p:style>
          <a:lnRef idx="1">
            <a:schemeClr val="accent2"/>
          </a:lnRef>
          <a:fillRef idx="0">
            <a:schemeClr val="accent2"/>
          </a:fillRef>
          <a:effectRef idx="0">
            <a:schemeClr val="accent2"/>
          </a:effectRef>
          <a:fontRef idx="minor">
            <a:schemeClr val="tx1"/>
          </a:fontRef>
        </p:style>
      </p:cxnSp>
      <p:sp>
        <p:nvSpPr>
          <p:cNvPr id="11271" name="TextBox 10"/>
          <p:cNvSpPr txBox="1">
            <a:spLocks noChangeArrowheads="1"/>
          </p:cNvSpPr>
          <p:nvPr/>
        </p:nvSpPr>
        <p:spPr bwMode="auto">
          <a:xfrm>
            <a:off x="28575" y="1322388"/>
            <a:ext cx="4321175"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lgn="just">
              <a:lnSpc>
                <a:spcPct val="107000"/>
              </a:lnSpc>
              <a:spcBef>
                <a:spcPct val="0"/>
              </a:spcBef>
              <a:buClrTx/>
              <a:buSzTx/>
              <a:buFontTx/>
              <a:buNone/>
            </a:pPr>
            <a:r>
              <a:rPr lang="ru-RU" altLang="ru-RU" sz="1100" b="1">
                <a:solidFill>
                  <a:schemeClr val="tx1"/>
                </a:solidFill>
                <a:latin typeface="Times New Roman" pitchFamily="18" charset="0"/>
                <a:cs typeface="Times New Roman" pitchFamily="18" charset="0"/>
              </a:rPr>
              <a:t>Правила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a:t>
            </a:r>
            <a:endParaRPr lang="ru-RU" altLang="ru-RU" sz="1100">
              <a:solidFill>
                <a:schemeClr val="tx1"/>
              </a:solidFill>
              <a:latin typeface="Times New Roman" pitchFamily="18" charset="0"/>
              <a:cs typeface="Times New Roman" pitchFamily="18" charset="0"/>
            </a:endParaRPr>
          </a:p>
          <a:p>
            <a:pPr algn="just">
              <a:lnSpc>
                <a:spcPct val="107000"/>
              </a:lnSpc>
              <a:spcBef>
                <a:spcPct val="0"/>
              </a:spcBef>
              <a:buClrTx/>
              <a:buSzTx/>
              <a:buFontTx/>
              <a:buNone/>
            </a:pPr>
            <a:r>
              <a:rPr lang="ru-RU" altLang="ru-RU" sz="1100" b="1">
                <a:solidFill>
                  <a:schemeClr val="tx1"/>
                </a:solidFill>
                <a:latin typeface="Times New Roman" pitchFamily="18" charset="0"/>
                <a:cs typeface="Times New Roman" pitchFamily="18" charset="0"/>
              </a:rPr>
              <a:t>Приложение. Перечень сведений, вносимых в федеральную информационную систему "Федеральный реестр сведений о документах об образовании и (или) о квалификации, документах об обучении"</a:t>
            </a:r>
            <a:endParaRPr lang="ru-RU" altLang="ru-RU" sz="1100">
              <a:solidFill>
                <a:schemeClr val="tx1"/>
              </a:solidFill>
              <a:latin typeface="Arial" charset="0"/>
            </a:endParaRPr>
          </a:p>
        </p:txBody>
      </p:sp>
      <p:sp>
        <p:nvSpPr>
          <p:cNvPr id="11272" name="Прямоугольник 11"/>
          <p:cNvSpPr>
            <a:spLocks noChangeArrowheads="1"/>
          </p:cNvSpPr>
          <p:nvPr/>
        </p:nvSpPr>
        <p:spPr bwMode="auto">
          <a:xfrm>
            <a:off x="4518025" y="1316038"/>
            <a:ext cx="4572000"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lgn="just">
              <a:lnSpc>
                <a:spcPct val="107000"/>
              </a:lnSpc>
              <a:spcBef>
                <a:spcPct val="0"/>
              </a:spcBef>
              <a:buClrTx/>
              <a:buSzTx/>
              <a:buFontTx/>
              <a:buNone/>
            </a:pPr>
            <a:r>
              <a:rPr lang="ru-RU" altLang="ru-RU" sz="1100" b="1">
                <a:solidFill>
                  <a:schemeClr val="tx1"/>
                </a:solidFill>
                <a:latin typeface="Times New Roman" pitchFamily="18" charset="0"/>
                <a:cs typeface="Times New Roman" pitchFamily="18" charset="0"/>
              </a:rPr>
              <a:t>Правила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a:t>
            </a:r>
            <a:endParaRPr lang="ru-RU" altLang="ru-RU" sz="1100">
              <a:solidFill>
                <a:schemeClr val="tx1"/>
              </a:solidFill>
              <a:latin typeface="Times New Roman" pitchFamily="18" charset="0"/>
              <a:cs typeface="Times New Roman" pitchFamily="18" charset="0"/>
            </a:endParaRPr>
          </a:p>
          <a:p>
            <a:pPr algn="just">
              <a:lnSpc>
                <a:spcPct val="107000"/>
              </a:lnSpc>
              <a:spcBef>
                <a:spcPct val="0"/>
              </a:spcBef>
              <a:buClrTx/>
              <a:buSzTx/>
              <a:buFontTx/>
              <a:buNone/>
            </a:pPr>
            <a:r>
              <a:rPr lang="ru-RU" altLang="ru-RU" sz="1100" b="1">
                <a:solidFill>
                  <a:schemeClr val="tx1"/>
                </a:solidFill>
                <a:latin typeface="Times New Roman" pitchFamily="18" charset="0"/>
                <a:cs typeface="Times New Roman" pitchFamily="18" charset="0"/>
              </a:rPr>
              <a:t>Приложение. Перечень сведений, вносимых в федеральную информационную систему "Федеральный реестр сведений о документах об образовании и (или) о квалификации, документах об обучении"</a:t>
            </a:r>
            <a:endParaRPr lang="ru-RU" altLang="ru-RU" sz="1100">
              <a:solidFill>
                <a:schemeClr val="tx1"/>
              </a:solidFill>
              <a:latin typeface="Arial" charset="0"/>
            </a:endParaRPr>
          </a:p>
        </p:txBody>
      </p:sp>
      <p:cxnSp>
        <p:nvCxnSpPr>
          <p:cNvPr id="13" name="Прямая соединительная линия 12"/>
          <p:cNvCxnSpPr/>
          <p:nvPr/>
        </p:nvCxnSpPr>
        <p:spPr>
          <a:xfrm>
            <a:off x="413792" y="2776538"/>
            <a:ext cx="8208912" cy="0"/>
          </a:xfrm>
          <a:prstGeom prst="line">
            <a:avLst/>
          </a:prstGeom>
          <a:ln w="28575"/>
          <a:effectLst>
            <a:glow rad="63500">
              <a:schemeClr val="accent1">
                <a:satMod val="175000"/>
                <a:alpha val="40000"/>
              </a:schemeClr>
            </a:glow>
          </a:effectLst>
        </p:spPr>
        <p:style>
          <a:lnRef idx="1">
            <a:schemeClr val="accent2"/>
          </a:lnRef>
          <a:fillRef idx="0">
            <a:schemeClr val="accent2"/>
          </a:fillRef>
          <a:effectRef idx="0">
            <a:schemeClr val="accent2"/>
          </a:effectRef>
          <a:fontRef idx="minor">
            <a:schemeClr val="tx1"/>
          </a:fontRef>
        </p:style>
      </p:cxnSp>
      <p:pic>
        <p:nvPicPr>
          <p:cNvPr id="11274" name="Рисунок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2978150"/>
            <a:ext cx="203041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Прямоугольник 14"/>
          <p:cNvSpPr>
            <a:spLocks noChangeArrowheads="1"/>
          </p:cNvSpPr>
          <p:nvPr/>
        </p:nvSpPr>
        <p:spPr bwMode="auto">
          <a:xfrm>
            <a:off x="4440238" y="2892425"/>
            <a:ext cx="45720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2900">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lgn="just">
              <a:lnSpc>
                <a:spcPct val="107000"/>
              </a:lnSpc>
              <a:spcBef>
                <a:spcPts val="1200"/>
              </a:spcBef>
              <a:buClrTx/>
              <a:buSzTx/>
              <a:buFontTx/>
              <a:buNone/>
            </a:pPr>
            <a:r>
              <a:rPr lang="ru-RU" altLang="ru-RU" sz="1500">
                <a:solidFill>
                  <a:schemeClr val="tx1"/>
                </a:solidFill>
                <a:latin typeface="Times New Roman" pitchFamily="18" charset="0"/>
                <a:cs typeface="Times New Roman" pitchFamily="18" charset="0"/>
              </a:rPr>
              <a:t>1(1). Статус документа об образовании (оригинал или дубликат)</a:t>
            </a:r>
          </a:p>
        </p:txBody>
      </p:sp>
      <p:cxnSp>
        <p:nvCxnSpPr>
          <p:cNvPr id="16" name="Прямая соединительная линия 15"/>
          <p:cNvCxnSpPr/>
          <p:nvPr/>
        </p:nvCxnSpPr>
        <p:spPr>
          <a:xfrm>
            <a:off x="413569" y="3429000"/>
            <a:ext cx="8208912" cy="0"/>
          </a:xfrm>
          <a:prstGeom prst="line">
            <a:avLst/>
          </a:prstGeom>
          <a:ln w="28575"/>
          <a:effectLst>
            <a:glow rad="63500">
              <a:schemeClr val="accent1">
                <a:satMod val="175000"/>
                <a:alpha val="40000"/>
              </a:schemeClr>
            </a:glow>
          </a:effectLst>
        </p:spPr>
        <p:style>
          <a:lnRef idx="1">
            <a:schemeClr val="accent2"/>
          </a:lnRef>
          <a:fillRef idx="0">
            <a:schemeClr val="accent2"/>
          </a:fillRef>
          <a:effectRef idx="0">
            <a:schemeClr val="accent2"/>
          </a:effectRef>
          <a:fontRef idx="minor">
            <a:schemeClr val="tx1"/>
          </a:fontRef>
        </p:style>
      </p:cxnSp>
      <p:sp>
        <p:nvSpPr>
          <p:cNvPr id="17" name="Прямоугольник 16"/>
          <p:cNvSpPr/>
          <p:nvPr/>
        </p:nvSpPr>
        <p:spPr>
          <a:xfrm>
            <a:off x="24755" y="3427159"/>
            <a:ext cx="4493493" cy="2199320"/>
          </a:xfrm>
          <a:prstGeom prst="rect">
            <a:avLst/>
          </a:prstGeom>
        </p:spPr>
        <p:txBody>
          <a:bodyPr>
            <a:spAutoFit/>
          </a:bodyPr>
          <a:lstStyle/>
          <a:p>
            <a:pPr algn="ctr">
              <a:lnSpc>
                <a:spcPct val="107000"/>
              </a:lnSpc>
              <a:spcAft>
                <a:spcPts val="0"/>
              </a:spcAft>
              <a:defRPr/>
            </a:pPr>
            <a:r>
              <a:rPr lang="ru-RU" sz="1100">
                <a:latin typeface="Times New Roman" panose="02020603050405020304" pitchFamily="18" charset="0"/>
                <a:ea typeface="Times New Roman" panose="02020603050405020304" pitchFamily="18" charset="0"/>
                <a:cs typeface="Times New Roman" panose="02020603050405020304" pitchFamily="18" charset="0"/>
              </a:rPr>
              <a:t>4(1). Дата рождения (число, месяц, год рождения) лица, </a:t>
            </a:r>
            <a:r>
              <a:rPr lang="ru-RU" sz="1100" strike="sngStrike">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освоившего образовательную программу среднего профессионального образования, высшего образования,</a:t>
            </a:r>
            <a:r>
              <a:rPr lang="ru-RU" sz="1100">
                <a:latin typeface="Times New Roman" panose="02020603050405020304" pitchFamily="18" charset="0"/>
                <a:ea typeface="Times New Roman" panose="02020603050405020304" pitchFamily="18" charset="0"/>
                <a:cs typeface="Times New Roman" panose="02020603050405020304" pitchFamily="18" charset="0"/>
              </a:rPr>
              <a:t> которому выдан документ об образовании</a:t>
            </a:r>
          </a:p>
          <a:p>
            <a:pPr indent="342900" algn="just">
              <a:lnSpc>
                <a:spcPct val="107000"/>
              </a:lnSpc>
              <a:spcBef>
                <a:spcPts val="1200"/>
              </a:spcBef>
              <a:spcAft>
                <a:spcPts val="0"/>
              </a:spcAft>
              <a:defRPr/>
            </a:pPr>
            <a:r>
              <a:rPr lang="ru-RU" sz="1100">
                <a:latin typeface="Times New Roman" panose="02020603050405020304" pitchFamily="18" charset="0"/>
                <a:ea typeface="Times New Roman" panose="02020603050405020304" pitchFamily="18" charset="0"/>
                <a:cs typeface="Times New Roman" panose="02020603050405020304" pitchFamily="18" charset="0"/>
              </a:rPr>
              <a:t>4(2). Пол лица, </a:t>
            </a:r>
            <a:r>
              <a:rPr lang="ru-RU" sz="1100" strike="sngStrike">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освоившего образовательную программу среднего профессионального образования, высшего образования,</a:t>
            </a:r>
            <a:r>
              <a:rPr lang="ru-RU" sz="1100">
                <a:latin typeface="Times New Roman" panose="02020603050405020304" pitchFamily="18" charset="0"/>
                <a:ea typeface="Times New Roman" panose="02020603050405020304" pitchFamily="18" charset="0"/>
                <a:cs typeface="Times New Roman" panose="02020603050405020304" pitchFamily="18" charset="0"/>
              </a:rPr>
              <a:t> которому выдан документ об образовании</a:t>
            </a:r>
          </a:p>
          <a:p>
            <a:pPr indent="342900" algn="just">
              <a:lnSpc>
                <a:spcPct val="107000"/>
              </a:lnSpc>
              <a:spcBef>
                <a:spcPts val="1200"/>
              </a:spcBef>
              <a:spcAft>
                <a:spcPts val="0"/>
              </a:spcAft>
              <a:defRPr/>
            </a:pPr>
            <a:r>
              <a:rPr lang="ru-RU" sz="1100">
                <a:latin typeface="Times New Roman" panose="02020603050405020304" pitchFamily="18" charset="0"/>
                <a:ea typeface="Times New Roman" panose="02020603050405020304" pitchFamily="18" charset="0"/>
                <a:cs typeface="Times New Roman" panose="02020603050405020304" pitchFamily="18" charset="0"/>
              </a:rPr>
              <a:t>4(3). Страховой номер индивидуального лицевого счета лица, </a:t>
            </a:r>
            <a:r>
              <a:rPr lang="ru-RU" sz="1100" strike="sngStrike">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освоившего образовательные программы среднего профессионального образования, высшего образования,</a:t>
            </a:r>
            <a:r>
              <a:rPr lang="ru-RU" sz="1100">
                <a:latin typeface="Times New Roman" panose="02020603050405020304" pitchFamily="18" charset="0"/>
                <a:ea typeface="Times New Roman" panose="02020603050405020304" pitchFamily="18" charset="0"/>
                <a:cs typeface="Times New Roman" panose="02020603050405020304" pitchFamily="18" charset="0"/>
              </a:rPr>
              <a:t> которому выдан документ об образовании (</a:t>
            </a:r>
            <a:r>
              <a:rPr lang="ru-RU" sz="1100" strike="sngStrike">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при наличии</a:t>
            </a:r>
            <a:r>
              <a:rPr lang="ru-RU" sz="1100">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278" name="Прямоугольник 17"/>
          <p:cNvSpPr>
            <a:spLocks noChangeArrowheads="1"/>
          </p:cNvSpPr>
          <p:nvPr/>
        </p:nvSpPr>
        <p:spPr bwMode="auto">
          <a:xfrm>
            <a:off x="4468813" y="3498850"/>
            <a:ext cx="45720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2900">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lgn="just">
              <a:lnSpc>
                <a:spcPct val="107000"/>
              </a:lnSpc>
              <a:spcBef>
                <a:spcPts val="1200"/>
              </a:spcBef>
              <a:buClrTx/>
              <a:buSzTx/>
              <a:buFontTx/>
              <a:buNone/>
            </a:pPr>
            <a:r>
              <a:rPr lang="ru-RU" altLang="ru-RU" sz="1100">
                <a:solidFill>
                  <a:schemeClr val="tx1"/>
                </a:solidFill>
                <a:latin typeface="Times New Roman" pitchFamily="18" charset="0"/>
                <a:cs typeface="Times New Roman" pitchFamily="18" charset="0"/>
              </a:rPr>
              <a:t>4(1). Дата рождения (число, месяц, год рождения) лица, которому выдан документ об образовании</a:t>
            </a:r>
          </a:p>
          <a:p>
            <a:pPr algn="just">
              <a:lnSpc>
                <a:spcPct val="107000"/>
              </a:lnSpc>
              <a:spcBef>
                <a:spcPts val="1200"/>
              </a:spcBef>
              <a:buClrTx/>
              <a:buSzTx/>
              <a:buFontTx/>
              <a:buNone/>
            </a:pPr>
            <a:r>
              <a:rPr lang="ru-RU" altLang="ru-RU" sz="1100">
                <a:solidFill>
                  <a:schemeClr val="tx1"/>
                </a:solidFill>
                <a:latin typeface="Times New Roman" pitchFamily="18" charset="0"/>
                <a:cs typeface="Times New Roman" pitchFamily="18" charset="0"/>
              </a:rPr>
              <a:t>4(2). Пол лица, которому выдан документ об образовании</a:t>
            </a:r>
          </a:p>
          <a:p>
            <a:pPr algn="just">
              <a:lnSpc>
                <a:spcPct val="107000"/>
              </a:lnSpc>
              <a:spcBef>
                <a:spcPts val="1200"/>
              </a:spcBef>
              <a:buClrTx/>
              <a:buSzTx/>
              <a:buFontTx/>
              <a:buNone/>
            </a:pPr>
            <a:r>
              <a:rPr lang="ru-RU" altLang="ru-RU" sz="1100">
                <a:solidFill>
                  <a:schemeClr val="tx1"/>
                </a:solidFill>
                <a:latin typeface="Times New Roman" pitchFamily="18" charset="0"/>
                <a:cs typeface="Times New Roman" pitchFamily="18" charset="0"/>
              </a:rPr>
              <a:t>4(3). Страховой номер индивидуального лицевого счета лица, которому выдан документ об образовании (для граждан Российской Федерации)</a:t>
            </a:r>
          </a:p>
          <a:p>
            <a:pPr algn="just">
              <a:lnSpc>
                <a:spcPct val="107000"/>
              </a:lnSpc>
              <a:spcBef>
                <a:spcPts val="1200"/>
              </a:spcBef>
              <a:buClrTx/>
              <a:buSzTx/>
              <a:buFontTx/>
              <a:buNone/>
            </a:pPr>
            <a:r>
              <a:rPr lang="ru-RU" altLang="ru-RU" sz="1100">
                <a:solidFill>
                  <a:schemeClr val="tx1"/>
                </a:solidFill>
                <a:latin typeface="Times New Roman" pitchFamily="18" charset="0"/>
                <a:cs typeface="Times New Roman" pitchFamily="18" charset="0"/>
              </a:rPr>
              <a:t>4(4). Гражданство лица, получившего документ об образовании (код страны по Общероссийскому классификатору стран мира (ОКСМ)</a:t>
            </a:r>
          </a:p>
        </p:txBody>
      </p:sp>
      <p:cxnSp>
        <p:nvCxnSpPr>
          <p:cNvPr id="20" name="Прямая соединительная линия 19"/>
          <p:cNvCxnSpPr/>
          <p:nvPr/>
        </p:nvCxnSpPr>
        <p:spPr>
          <a:xfrm>
            <a:off x="413792" y="5513388"/>
            <a:ext cx="8208912" cy="0"/>
          </a:xfrm>
          <a:prstGeom prst="line">
            <a:avLst/>
          </a:prstGeom>
          <a:ln w="28575"/>
          <a:effectLst>
            <a:glow rad="63500">
              <a:schemeClr val="accent1">
                <a:satMod val="175000"/>
                <a:alpha val="40000"/>
              </a:schemeClr>
            </a:glow>
          </a:effectLst>
        </p:spPr>
        <p:style>
          <a:lnRef idx="1">
            <a:schemeClr val="accent2"/>
          </a:lnRef>
          <a:fillRef idx="0">
            <a:schemeClr val="accent2"/>
          </a:fillRef>
          <a:effectRef idx="0">
            <a:schemeClr val="accent2"/>
          </a:effectRef>
          <a:fontRef idx="minor">
            <a:schemeClr val="tx1"/>
          </a:fontRef>
        </p:style>
      </p:cxnSp>
      <p:sp>
        <p:nvSpPr>
          <p:cNvPr id="21" name="Скругленный прямоугольник 20"/>
          <p:cNvSpPr/>
          <p:nvPr/>
        </p:nvSpPr>
        <p:spPr>
          <a:xfrm>
            <a:off x="611188" y="5876925"/>
            <a:ext cx="7777162" cy="9366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ru-RU" sz="1100" b="1" u="sng">
                <a:latin typeface="Times New Roman" panose="02020603050405020304" pitchFamily="18" charset="0"/>
                <a:cs typeface="Times New Roman" panose="02020603050405020304" pitchFamily="18" charset="0"/>
              </a:rPr>
              <a:t>Что делать?</a:t>
            </a:r>
          </a:p>
          <a:p>
            <a:pPr algn="ctr">
              <a:defRPr/>
            </a:pPr>
            <a:r>
              <a:rPr lang="ru-RU" sz="1100">
                <a:latin typeface="Times New Roman" panose="02020603050405020304" pitchFamily="18" charset="0"/>
                <a:ea typeface="Calibri" panose="020F0502020204030204" pitchFamily="34" charset="0"/>
                <a:cs typeface="Times New Roman" panose="02020603050405020304" pitchFamily="18" charset="0"/>
              </a:rPr>
              <a:t>Перечень сведений, вносимых в федеральную информационную систему "Федеральный реестр сведений о документах об образовании и (или) о квалификации, документах об обучении", порядок ее формирования и ведения (в том числе порядок доступа к содержащимся в ней сведениям), порядок и сроки внесения в нее сведений </a:t>
            </a:r>
            <a:r>
              <a:rPr lang="ru-RU" sz="1100" b="1">
                <a:latin typeface="Times New Roman" panose="02020603050405020304" pitchFamily="18" charset="0"/>
                <a:ea typeface="Calibri" panose="020F0502020204030204" pitchFamily="34" charset="0"/>
                <a:cs typeface="Times New Roman" panose="02020603050405020304" pitchFamily="18" charset="0"/>
              </a:rPr>
              <a:t>устанавливаются </a:t>
            </a:r>
            <a:r>
              <a:rPr lang="ru-RU" sz="1100">
                <a:latin typeface="Times New Roman" panose="02020603050405020304" pitchFamily="18" charset="0"/>
                <a:ea typeface="Calibri" panose="020F0502020204030204" pitchFamily="34" charset="0"/>
                <a:cs typeface="Times New Roman" panose="02020603050405020304" pitchFamily="18" charset="0"/>
              </a:rPr>
              <a:t>Правительством Российской Федерации</a:t>
            </a:r>
            <a:endParaRPr lang="ru-RU" sz="1100">
              <a:latin typeface="Times New Roman" panose="02020603050405020304" pitchFamily="18" charset="0"/>
              <a:cs typeface="Times New Roman" panose="02020603050405020304" pitchFamily="18" charset="0"/>
            </a:endParaRPr>
          </a:p>
        </p:txBody>
      </p:sp>
      <p:sp>
        <p:nvSpPr>
          <p:cNvPr id="22" name="Нашивка 21"/>
          <p:cNvSpPr/>
          <p:nvPr/>
        </p:nvSpPr>
        <p:spPr>
          <a:xfrm rot="16200000">
            <a:off x="4356100" y="5464175"/>
            <a:ext cx="287338" cy="604838"/>
          </a:xfrm>
          <a:prstGeom prst="chevron">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3419475" y="1484313"/>
            <a:ext cx="3024188" cy="952500"/>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Заголовок 1"/>
          <p:cNvSpPr>
            <a:spLocks noGrp="1"/>
          </p:cNvSpPr>
          <p:nvPr>
            <p:ph type="title"/>
          </p:nvPr>
        </p:nvSpPr>
        <p:spPr>
          <a:xfrm>
            <a:off x="179388" y="-26988"/>
            <a:ext cx="8785225" cy="941388"/>
          </a:xfrm>
        </p:spPr>
        <p:txBody>
          <a:bodyPr rtlCol="0">
            <a:noAutofit/>
          </a:bodyPr>
          <a:lstStyle/>
          <a:p>
            <a:pPr algn="ctr" eaLnBrk="1" fontAlgn="auto" hangingPunct="1">
              <a:spcAft>
                <a:spcPts val="0"/>
              </a:spcAft>
              <a:defRPr/>
            </a:pPr>
            <a:r>
              <a:rPr lang="ru-RU" sz="1400" b="1" dirty="0">
                <a:solidFill>
                  <a:prstClr val="black"/>
                </a:solidFill>
                <a:latin typeface="Times New Roman" panose="02020603050405020304" pitchFamily="18" charset="0"/>
                <a:ea typeface="+mn-ea"/>
                <a:cs typeface="Times New Roman" panose="02020603050405020304" pitchFamily="18" charset="0"/>
              </a:rPr>
              <a:t>"О федеральной информационной системе "Федеральный реестр сведений о документах об образовании и (или) о квалификации, документах об </a:t>
            </a:r>
            <a:r>
              <a:rPr lang="ru-RU" sz="1400" b="1" dirty="0" smtClean="0">
                <a:solidFill>
                  <a:prstClr val="black"/>
                </a:solidFill>
                <a:latin typeface="Times New Roman" panose="02020603050405020304" pitchFamily="18" charset="0"/>
                <a:ea typeface="+mn-ea"/>
                <a:cs typeface="Times New Roman" panose="02020603050405020304" pitchFamily="18" charset="0"/>
              </a:rPr>
              <a:t>обучении« (</a:t>
            </a:r>
            <a:r>
              <a:rPr lang="ru-RU" sz="1400" b="1" dirty="0">
                <a:solidFill>
                  <a:prstClr val="black"/>
                </a:solidFill>
                <a:latin typeface="Times New Roman" panose="02020603050405020304" pitchFamily="18" charset="0"/>
                <a:ea typeface="+mn-ea"/>
                <a:cs typeface="Times New Roman" panose="02020603050405020304" pitchFamily="18" charset="0"/>
              </a:rPr>
              <a:t>вместе с "Правилами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a:t>
            </a:r>
            <a:br>
              <a:rPr lang="ru-RU" sz="1400" b="1" dirty="0">
                <a:solidFill>
                  <a:prstClr val="black"/>
                </a:solidFill>
                <a:latin typeface="Times New Roman" panose="02020603050405020304" pitchFamily="18" charset="0"/>
                <a:ea typeface="+mn-ea"/>
                <a:cs typeface="Times New Roman" panose="02020603050405020304" pitchFamily="18" charset="0"/>
              </a:rPr>
            </a:br>
            <a:r>
              <a:rPr lang="ru-RU" sz="1400" dirty="0">
                <a:solidFill>
                  <a:prstClr val="black"/>
                </a:solidFill>
                <a:latin typeface="Times New Roman" panose="02020603050405020304" pitchFamily="18" charset="0"/>
                <a:ea typeface="+mn-ea"/>
                <a:cs typeface="Times New Roman" panose="02020603050405020304" pitchFamily="18" charset="0"/>
              </a:rPr>
              <a:t/>
            </a:r>
            <a:br>
              <a:rPr lang="ru-RU" sz="1400" dirty="0">
                <a:solidFill>
                  <a:prstClr val="black"/>
                </a:solidFill>
                <a:latin typeface="Times New Roman" panose="02020603050405020304" pitchFamily="18" charset="0"/>
                <a:ea typeface="+mn-ea"/>
                <a:cs typeface="Times New Roman" panose="02020603050405020304" pitchFamily="18" charset="0"/>
              </a:rPr>
            </a:br>
            <a:endParaRPr lang="ru-RU" sz="1400" dirty="0"/>
          </a:p>
        </p:txBody>
      </p:sp>
      <p:graphicFrame>
        <p:nvGraphicFramePr>
          <p:cNvPr id="5" name="Схема 4"/>
          <p:cNvGraphicFramePr/>
          <p:nvPr/>
        </p:nvGraphicFramePr>
        <p:xfrm>
          <a:off x="-108520" y="692696"/>
          <a:ext cx="3912096" cy="2536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3" name="TextBox 8"/>
          <p:cNvSpPr txBox="1">
            <a:spLocks noChangeArrowheads="1"/>
          </p:cNvSpPr>
          <p:nvPr/>
        </p:nvSpPr>
        <p:spPr bwMode="auto">
          <a:xfrm>
            <a:off x="3276600" y="1519238"/>
            <a:ext cx="3311525" cy="882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66750">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defTabSz="666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defTabSz="66675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defTabSz="66675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defTabSz="66675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defTabSz="66675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defTabSz="66675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defTabSz="66675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defTabSz="66675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lgn="ctr">
              <a:lnSpc>
                <a:spcPct val="90000"/>
              </a:lnSpc>
              <a:spcBef>
                <a:spcPct val="0"/>
              </a:spcBef>
              <a:spcAft>
                <a:spcPct val="35000"/>
              </a:spcAft>
              <a:buClrTx/>
              <a:buSzTx/>
              <a:buFontTx/>
              <a:buNone/>
            </a:pPr>
            <a:r>
              <a:rPr lang="ru-RU" altLang="ru-RU" sz="1300" b="1" u="sng">
                <a:solidFill>
                  <a:schemeClr val="bg1"/>
                </a:solidFill>
                <a:latin typeface="Times New Roman" pitchFamily="18" charset="0"/>
                <a:cs typeface="Times New Roman" pitchFamily="18" charset="0"/>
              </a:rPr>
              <a:t>СТАЛО</a:t>
            </a:r>
          </a:p>
          <a:p>
            <a:pPr algn="ctr">
              <a:lnSpc>
                <a:spcPct val="90000"/>
              </a:lnSpc>
              <a:spcBef>
                <a:spcPct val="0"/>
              </a:spcBef>
              <a:spcAft>
                <a:spcPct val="35000"/>
              </a:spcAft>
              <a:buClrTx/>
              <a:buSzTx/>
              <a:buFontTx/>
              <a:buNone/>
            </a:pPr>
            <a:r>
              <a:rPr lang="ru-RU" altLang="ru-RU" sz="1300">
                <a:solidFill>
                  <a:schemeClr val="tx1"/>
                </a:solidFill>
                <a:latin typeface="Times New Roman" pitchFamily="18" charset="0"/>
                <a:cs typeface="Times New Roman" pitchFamily="18" charset="0"/>
              </a:rPr>
              <a:t>5(2). Основной государственный регистрационный номер организации, выдавшей документ об образовании</a:t>
            </a:r>
            <a:endParaRPr lang="ru-RU" altLang="ru-RU" sz="1300" u="sng">
              <a:solidFill>
                <a:schemeClr val="tx1"/>
              </a:solidFill>
              <a:latin typeface="Times New Roman" pitchFamily="18" charset="0"/>
              <a:cs typeface="Times New Roman" pitchFamily="18" charset="0"/>
            </a:endParaRPr>
          </a:p>
        </p:txBody>
      </p:sp>
      <p:sp>
        <p:nvSpPr>
          <p:cNvPr id="11" name="Скругленный прямоугольник 10"/>
          <p:cNvSpPr/>
          <p:nvPr/>
        </p:nvSpPr>
        <p:spPr>
          <a:xfrm>
            <a:off x="3419475" y="2636838"/>
            <a:ext cx="5329238" cy="3671887"/>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TextBox 11"/>
          <p:cNvSpPr txBox="1"/>
          <p:nvPr/>
        </p:nvSpPr>
        <p:spPr>
          <a:xfrm>
            <a:off x="3589338" y="2605088"/>
            <a:ext cx="5086350" cy="3632200"/>
          </a:xfrm>
          <a:prstGeom prst="rect">
            <a:avLst/>
          </a:prstGeom>
          <a:noFill/>
        </p:spPr>
        <p:txBody>
          <a:bodyPr>
            <a:spAutoFit/>
          </a:bodyPr>
          <a:lstStyle/>
          <a:p>
            <a:pPr algn="ctr" defTabSz="666750">
              <a:lnSpc>
                <a:spcPct val="90000"/>
              </a:lnSpc>
              <a:spcBef>
                <a:spcPts val="0"/>
              </a:spcBef>
              <a:spcAft>
                <a:spcPts val="0"/>
              </a:spcAft>
              <a:defRPr/>
            </a:pPr>
            <a:r>
              <a:rPr lang="ru-RU" sz="1300" b="1" u="sng" dirty="0">
                <a:solidFill>
                  <a:schemeClr val="bg1"/>
                </a:solidFill>
                <a:latin typeface="Times New Roman" panose="02020603050405020304" pitchFamily="18" charset="0"/>
                <a:cs typeface="Times New Roman" panose="02020603050405020304" pitchFamily="18" charset="0"/>
              </a:rPr>
              <a:t>СТАЛО</a:t>
            </a:r>
          </a:p>
          <a:p>
            <a:pPr indent="342900" algn="just" eaLnBrk="1" hangingPunct="1">
              <a:lnSpc>
                <a:spcPct val="107000"/>
              </a:lnSpc>
              <a:spcBef>
                <a:spcPts val="0"/>
              </a:spcBef>
              <a:spcAft>
                <a:spcPts val="0"/>
              </a:spcAft>
              <a:defRPr/>
            </a:pPr>
            <a:r>
              <a:rPr lang="ru-RU" altLang="ru-RU" sz="1100" dirty="0">
                <a:latin typeface="Times New Roman" panose="02020603050405020304" pitchFamily="18" charset="0"/>
                <a:cs typeface="Times New Roman" panose="02020603050405020304" pitchFamily="18" charset="0"/>
              </a:rPr>
              <a:t>6(2). Уровень общего или профессионального образования лица, получившего документ об образовании</a:t>
            </a:r>
          </a:p>
          <a:p>
            <a:pPr indent="342900" algn="just" eaLnBrk="1" hangingPunct="1">
              <a:lnSpc>
                <a:spcPct val="107000"/>
              </a:lnSpc>
              <a:spcBef>
                <a:spcPts val="1200"/>
              </a:spcBef>
              <a:defRPr/>
            </a:pPr>
            <a:r>
              <a:rPr lang="ru-RU" altLang="ru-RU" sz="1100" dirty="0">
                <a:latin typeface="Times New Roman" panose="02020603050405020304" pitchFamily="18" charset="0"/>
                <a:cs typeface="Times New Roman" panose="02020603050405020304" pitchFamily="18" charset="0"/>
              </a:rPr>
              <a:t>6(3). Форма получения образования на момент прекращения образовательных отношений (в организациях, осуществляющих образовательную деятельность, или вне организаций, осуществляющих образовательную деятельность)</a:t>
            </a:r>
          </a:p>
          <a:p>
            <a:pPr indent="342900" algn="just" eaLnBrk="1" hangingPunct="1">
              <a:lnSpc>
                <a:spcPct val="107000"/>
              </a:lnSpc>
              <a:spcBef>
                <a:spcPts val="1200"/>
              </a:spcBef>
              <a:defRPr/>
            </a:pPr>
            <a:r>
              <a:rPr lang="ru-RU" altLang="ru-RU" sz="1100" dirty="0">
                <a:latin typeface="Times New Roman" panose="02020603050405020304" pitchFamily="18" charset="0"/>
                <a:cs typeface="Times New Roman" panose="02020603050405020304" pitchFamily="18" charset="0"/>
              </a:rPr>
              <a:t>6(4). Форма обучения лица, получившего документ об образовании, на момент прекращения образовательных отношений (очная, очно-заочная или заочная) в случае получения образования в организациях, осуществляющих образовательную деятельность</a:t>
            </a:r>
          </a:p>
          <a:p>
            <a:pPr indent="342900" algn="just" eaLnBrk="1" hangingPunct="1">
              <a:lnSpc>
                <a:spcPct val="107000"/>
              </a:lnSpc>
              <a:spcBef>
                <a:spcPts val="1200"/>
              </a:spcBef>
              <a:defRPr/>
            </a:pPr>
            <a:r>
              <a:rPr lang="ru-RU" altLang="ru-RU" sz="1100" dirty="0">
                <a:latin typeface="Times New Roman" panose="02020603050405020304" pitchFamily="18" charset="0"/>
                <a:cs typeface="Times New Roman" panose="02020603050405020304" pitchFamily="18" charset="0"/>
              </a:rPr>
              <a:t>6(5). Источник финансирования обучения лица, получившего документ об образовании, на момент прекращения образовательных отношений (за счет бюджетных ассигнований федерального бюджета, бюджетов субъектов Российской Федерации, местных бюджетов, по договорам об образовании за счет средств физических и (или) юридических лиц) в случае получения образования в организациях, осуществляющих образовательную деятельность</a:t>
            </a:r>
          </a:p>
        </p:txBody>
      </p:sp>
      <p:graphicFrame>
        <p:nvGraphicFramePr>
          <p:cNvPr id="10" name="Схема 9"/>
          <p:cNvGraphicFramePr/>
          <p:nvPr/>
        </p:nvGraphicFramePr>
        <p:xfrm>
          <a:off x="-108520" y="2477120"/>
          <a:ext cx="3912096" cy="25360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Скругленный прямоугольник 13"/>
          <p:cNvSpPr/>
          <p:nvPr/>
        </p:nvSpPr>
        <p:spPr>
          <a:xfrm>
            <a:off x="6350" y="4581525"/>
            <a:ext cx="3270250" cy="2276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298" name="TextBox 14"/>
          <p:cNvSpPr txBox="1">
            <a:spLocks noChangeArrowheads="1"/>
          </p:cNvSpPr>
          <p:nvPr/>
        </p:nvSpPr>
        <p:spPr bwMode="auto">
          <a:xfrm>
            <a:off x="179388" y="4581525"/>
            <a:ext cx="28797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18" charset="2"/>
              <a:buChar char=""/>
              <a:defRPr>
                <a:solidFill>
                  <a:srgbClr val="404040"/>
                </a:solidFill>
                <a:latin typeface="Trebuchet MS" pitchFamily="34" charset="0"/>
              </a:defRPr>
            </a:lvl1pPr>
            <a:lvl2pPr marL="742950" indent="-285750">
              <a:spcBef>
                <a:spcPts val="1000"/>
              </a:spcBef>
              <a:buClr>
                <a:schemeClr val="accent1"/>
              </a:buClr>
              <a:buSzPct val="80000"/>
              <a:buFont typeface="Wingdings 3" pitchFamily="18" charset="2"/>
              <a:buChar char=""/>
              <a:defRPr sz="1600">
                <a:solidFill>
                  <a:srgbClr val="404040"/>
                </a:solidFill>
                <a:latin typeface="Trebuchet MS" pitchFamily="34" charset="0"/>
              </a:defRPr>
            </a:lvl2pPr>
            <a:lvl3pPr marL="1143000" indent="-228600">
              <a:spcBef>
                <a:spcPts val="1000"/>
              </a:spcBef>
              <a:buClr>
                <a:schemeClr val="accent1"/>
              </a:buClr>
              <a:buSzPct val="80000"/>
              <a:buFont typeface="Wingdings 3" pitchFamily="18" charset="2"/>
              <a:buChar char=""/>
              <a:defRPr sz="1400">
                <a:solidFill>
                  <a:srgbClr val="404040"/>
                </a:solidFill>
                <a:latin typeface="Trebuchet MS" pitchFamily="34" charset="0"/>
              </a:defRPr>
            </a:lvl3pPr>
            <a:lvl4pPr marL="16002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4pPr>
            <a:lvl5pPr marL="2057400" indent="-228600">
              <a:spcBef>
                <a:spcPts val="1000"/>
              </a:spcBef>
              <a:buClr>
                <a:schemeClr val="accent1"/>
              </a:buClr>
              <a:buSzPct val="80000"/>
              <a:buFont typeface="Wingdings 3" pitchFamily="18" charset="2"/>
              <a:buChar char=""/>
              <a:defRPr sz="1200">
                <a:solidFill>
                  <a:srgbClr val="404040"/>
                </a:solidFill>
                <a:latin typeface="Trebuchet MS" pitchFamily="34" charset="0"/>
              </a:defRPr>
            </a:lvl5pPr>
            <a:lvl6pPr marL="25146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6pPr>
            <a:lvl7pPr marL="29718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7pPr>
            <a:lvl8pPr marL="34290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8pPr>
            <a:lvl9pPr marL="3886200" indent="-228600" eaLnBrk="0" fontAlgn="base" hangingPunct="0">
              <a:spcBef>
                <a:spcPts val="1000"/>
              </a:spcBef>
              <a:spcAft>
                <a:spcPct val="0"/>
              </a:spcAft>
              <a:buClr>
                <a:schemeClr val="accent1"/>
              </a:buClr>
              <a:buSzPct val="80000"/>
              <a:buFont typeface="Wingdings 3" pitchFamily="18" charset="2"/>
              <a:buChar char=""/>
              <a:defRPr sz="1200">
                <a:solidFill>
                  <a:srgbClr val="404040"/>
                </a:solidFill>
                <a:latin typeface="Trebuchet MS" pitchFamily="34" charset="0"/>
              </a:defRPr>
            </a:lvl9pPr>
          </a:lstStyle>
          <a:p>
            <a:pPr algn="ctr">
              <a:spcBef>
                <a:spcPct val="0"/>
              </a:spcBef>
              <a:buClrTx/>
              <a:buSzTx/>
              <a:buFontTx/>
              <a:buNone/>
            </a:pPr>
            <a:r>
              <a:rPr lang="ru-RU" altLang="ru-RU" sz="1200" b="1" u="sng">
                <a:solidFill>
                  <a:schemeClr val="tx1"/>
                </a:solidFill>
                <a:latin typeface="Times New Roman" pitchFamily="18" charset="0"/>
                <a:cs typeface="Times New Roman" pitchFamily="18" charset="0"/>
              </a:rPr>
              <a:t>Что делать?</a:t>
            </a:r>
          </a:p>
          <a:p>
            <a:pPr algn="ctr">
              <a:spcBef>
                <a:spcPct val="0"/>
              </a:spcBef>
              <a:buClrTx/>
              <a:buSzTx/>
              <a:buFontTx/>
              <a:buNone/>
            </a:pPr>
            <a:r>
              <a:rPr lang="ru-RU" altLang="ru-RU" sz="1200">
                <a:solidFill>
                  <a:srgbClr val="000000"/>
                </a:solidFill>
                <a:latin typeface="Times New Roman" pitchFamily="18" charset="0"/>
                <a:ea typeface="Calibri" pitchFamily="34" charset="0"/>
                <a:cs typeface="Times New Roman" pitchFamily="18" charset="0"/>
              </a:rPr>
              <a:t>Перечень сведений, вносимых в федеральную информационную систему "Федеральный реестр сведений о документах об образовании и (или) о квалификации, документах об обучении", порядок ее формирования и ведения (в том числе порядок доступа к содержащимся в ней сведениям), порядок и сроки внесения в нее сведений </a:t>
            </a:r>
            <a:r>
              <a:rPr lang="ru-RU" altLang="ru-RU" sz="1200" b="1">
                <a:solidFill>
                  <a:srgbClr val="000000"/>
                </a:solidFill>
                <a:latin typeface="Times New Roman" pitchFamily="18" charset="0"/>
                <a:ea typeface="Calibri" pitchFamily="34" charset="0"/>
                <a:cs typeface="Times New Roman" pitchFamily="18" charset="0"/>
              </a:rPr>
              <a:t>устанавливаются </a:t>
            </a:r>
            <a:r>
              <a:rPr lang="ru-RU" altLang="ru-RU" sz="1200">
                <a:solidFill>
                  <a:srgbClr val="000000"/>
                </a:solidFill>
                <a:latin typeface="Times New Roman" pitchFamily="18" charset="0"/>
                <a:ea typeface="Calibri" pitchFamily="34" charset="0"/>
                <a:cs typeface="Times New Roman" pitchFamily="18" charset="0"/>
              </a:rPr>
              <a:t>Правительством Российской Федерации</a:t>
            </a:r>
            <a:endParaRPr lang="ru-RU" altLang="ru-RU" sz="1200">
              <a:solidFill>
                <a:srgbClr val="000000"/>
              </a:solidFill>
              <a:latin typeface="Calibri" pitchFamily="34" charset="0"/>
              <a:ea typeface="Calibri" pitchFamily="34" charset="0"/>
              <a:cs typeface="Times New Roman" pitchFamily="18" charset="0"/>
            </a:endParaRPr>
          </a:p>
        </p:txBody>
      </p:sp>
      <p:sp>
        <p:nvSpPr>
          <p:cNvPr id="16" name="Нашивка 15"/>
          <p:cNvSpPr/>
          <p:nvPr/>
        </p:nvSpPr>
        <p:spPr>
          <a:xfrm rot="18417235">
            <a:off x="2922588" y="4410075"/>
            <a:ext cx="395287" cy="576263"/>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50" y="22225"/>
            <a:ext cx="7127875" cy="1143000"/>
          </a:xfrm>
        </p:spPr>
        <p:txBody>
          <a:bodyPr rtlCol="0">
            <a:noAutofit/>
          </a:bodyPr>
          <a:lstStyle/>
          <a:p>
            <a:pPr algn="ctr" eaLnBrk="1" fontAlgn="auto" hangingPunct="1">
              <a:spcAft>
                <a:spcPts val="0"/>
              </a:spcAft>
              <a:defRPr/>
            </a:pPr>
            <a:r>
              <a:rPr lang="ru-RU" altLang="ru-RU" sz="1400" b="1" dirty="0">
                <a:solidFill>
                  <a:srgbClr val="000000"/>
                </a:solidFill>
                <a:latin typeface="Times New Roman" panose="02020603050405020304" pitchFamily="18" charset="0"/>
                <a:ea typeface="+mn-ea"/>
                <a:cs typeface="Times New Roman" panose="02020603050405020304" pitchFamily="18" charset="0"/>
              </a:rPr>
              <a:t>Приказ Министерства просвещения Российской Федерации от 28.08.2020 № 442 </a:t>
            </a:r>
            <a:r>
              <a:rPr lang="ru-RU" altLang="ru-RU" sz="1400" b="1" dirty="0" smtClean="0">
                <a:solidFill>
                  <a:srgbClr val="000000"/>
                </a:solidFill>
                <a:latin typeface="Times New Roman" panose="02020603050405020304" pitchFamily="18" charset="0"/>
                <a:ea typeface="+mn-ea"/>
                <a:cs typeface="Times New Roman" panose="02020603050405020304" pitchFamily="18" charset="0"/>
              </a:rPr>
              <a:t/>
            </a:r>
            <a:br>
              <a:rPr lang="ru-RU" altLang="ru-RU" sz="1400" b="1" dirty="0" smtClean="0">
                <a:solidFill>
                  <a:srgbClr val="000000"/>
                </a:solidFill>
                <a:latin typeface="Times New Roman" panose="02020603050405020304" pitchFamily="18" charset="0"/>
                <a:ea typeface="+mn-ea"/>
                <a:cs typeface="Times New Roman" panose="02020603050405020304" pitchFamily="18" charset="0"/>
              </a:rPr>
            </a:br>
            <a:r>
              <a:rPr lang="ru-RU" altLang="ru-RU" sz="1400" b="1" dirty="0" smtClean="0">
                <a:solidFill>
                  <a:srgbClr val="000000"/>
                </a:solidFill>
                <a:latin typeface="Times New Roman" panose="02020603050405020304" pitchFamily="18" charset="0"/>
                <a:ea typeface="+mn-ea"/>
                <a:cs typeface="Times New Roman" panose="02020603050405020304" pitchFamily="18" charset="0"/>
              </a:rPr>
              <a:t>«</a:t>
            </a:r>
            <a:r>
              <a:rPr lang="ru-RU" altLang="ru-RU" sz="1400" b="1" dirty="0">
                <a:solidFill>
                  <a:srgbClr val="000000"/>
                </a:solidFill>
                <a:latin typeface="Times New Roman" panose="02020603050405020304" pitchFamily="18" charset="0"/>
                <a:ea typeface="+mn-ea"/>
                <a:cs typeface="Times New Roman" panose="02020603050405020304" pitchFamily="18" charset="0"/>
              </a:rPr>
              <a:t>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a:t>
            </a:r>
            <a:endParaRPr lang="ru-RU" sz="1400" b="1" dirty="0"/>
          </a:p>
        </p:txBody>
      </p:sp>
      <p:sp>
        <p:nvSpPr>
          <p:cNvPr id="16387" name="Объект 2"/>
          <p:cNvSpPr>
            <a:spLocks noGrp="1"/>
          </p:cNvSpPr>
          <p:nvPr>
            <p:ph idx="1"/>
          </p:nvPr>
        </p:nvSpPr>
        <p:spPr>
          <a:xfrm>
            <a:off x="323850" y="1136650"/>
            <a:ext cx="7416800" cy="5387975"/>
          </a:xfrm>
        </p:spPr>
        <p:txBody>
          <a:bodyPr/>
          <a:lstStyle/>
          <a:p>
            <a:pPr marL="0" indent="0" algn="ctr" eaLnBrk="1" hangingPunct="1">
              <a:lnSpc>
                <a:spcPct val="107000"/>
              </a:lnSpc>
              <a:spcAft>
                <a:spcPts val="800"/>
              </a:spcAft>
              <a:buClrTx/>
              <a:buSzPct val="100000"/>
              <a:buFont typeface="Wingdings 3" pitchFamily="18" charset="2"/>
              <a:buNone/>
              <a:defRPr/>
            </a:pPr>
            <a:r>
              <a:rPr lang="ru-RU" sz="1200" dirty="0">
                <a:solidFill>
                  <a:schemeClr val="tx1">
                    <a:lumMod val="75000"/>
                    <a:lumOff val="25000"/>
                  </a:schemeClr>
                </a:solidFill>
                <a:latin typeface="Times New Roman" panose="02020603050405020304" pitchFamily="18" charset="0"/>
                <a:cs typeface="Times New Roman" panose="02020603050405020304" pitchFamily="18" charset="0"/>
              </a:rPr>
              <a:t>Настоящий приказ </a:t>
            </a:r>
            <a:r>
              <a:rPr lang="ru-RU" sz="1200" b="1" dirty="0">
                <a:solidFill>
                  <a:srgbClr val="FF0000"/>
                </a:solidFill>
                <a:latin typeface="Times New Roman" panose="02020603050405020304" pitchFamily="18" charset="0"/>
                <a:cs typeface="Times New Roman" panose="02020603050405020304" pitchFamily="18" charset="0"/>
              </a:rPr>
              <a:t>вступает в силу с 1 января 2021 года</a:t>
            </a:r>
            <a:endParaRPr lang="ru-RU" sz="1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eaLnBrk="1" hangingPunct="1">
              <a:lnSpc>
                <a:spcPct val="107000"/>
              </a:lnSpc>
              <a:spcAft>
                <a:spcPts val="800"/>
              </a:spcAft>
              <a:buClrTx/>
              <a:buSzPct val="100000"/>
              <a:buFont typeface="Wingdings 3" pitchFamily="18" charset="2"/>
              <a:buNone/>
              <a:defRPr/>
            </a:pPr>
            <a:r>
              <a:rPr lang="ru-RU" sz="1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ОСНОВНЫЕ НОВОВВЕДЕНИЯ:</a:t>
            </a:r>
            <a:endParaRPr lang="ru-RU" sz="12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lnSpc>
                <a:spcPct val="107000"/>
              </a:lnSpc>
              <a:spcAft>
                <a:spcPts val="800"/>
              </a:spcAft>
              <a:buClrTx/>
              <a:buSzPct val="100000"/>
              <a:buFont typeface="+mj-lt"/>
              <a:buAutoNum type="arabicPeriod"/>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Порядок регулирует организацию и осуществление образовательной деятельности для учащихся, воспитанников по основным общеобразовательным программам - образовательным программам начального общего, основного общего и среднего общего образования, в том числе особенности организации образовательной деятельности для обучающихся с ограниченными возможностями здоровья.</a:t>
            </a:r>
            <a:endParaRPr lang="ru-RU" sz="1300" dirty="0" smtClean="0">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07000"/>
              </a:lnSpc>
              <a:spcAft>
                <a:spcPts val="800"/>
              </a:spcAft>
              <a:buClrTx/>
              <a:buSzPct val="100000"/>
              <a:buFont typeface="+mj-lt"/>
              <a:buAutoNum type="arabicPeriod"/>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Порядок является обязательным для организаций, осуществляющих образовательную деятельность, в том числе для образовательных организаций со специальными наименованиями "кадетская школа", "кадетский (морской кадетский) корпус" и "казачий кадетский корпус", а также индивидуальных предпринимателей, и реализующих общеобразовательные программы, в том числе адаптированные общеобразовательные программы.</a:t>
            </a:r>
            <a:endParaRPr lang="ru-RU" sz="1300" dirty="0" smtClean="0">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07000"/>
              </a:lnSpc>
              <a:spcAft>
                <a:spcPts val="800"/>
              </a:spcAft>
              <a:buClrTx/>
              <a:buSzPct val="100000"/>
              <a:buFont typeface="+mj-lt"/>
              <a:buAutoNum type="arabicPeriod"/>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Образовательная деятельность при освоении общеобразовательных программ или отдельных компонентов этих программ может быть организована </a:t>
            </a:r>
            <a:r>
              <a:rPr lang="ru-RU" sz="1300" b="1" dirty="0" smtClean="0">
                <a:latin typeface="Times New Roman" panose="02020603050405020304" pitchFamily="18" charset="0"/>
                <a:ea typeface="Calibri" panose="020F0502020204030204" pitchFamily="34" charset="0"/>
                <a:cs typeface="Times New Roman" panose="02020603050405020304" pitchFamily="18" charset="0"/>
              </a:rPr>
              <a:t>в форме практической подготовки </a:t>
            </a: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при освоении образовательной программы в условиях выполнения обучающимися определенных видов работ, связанных с будущей профессиональной деятельностью. </a:t>
            </a:r>
            <a:endParaRPr lang="ru-RU" sz="1300" dirty="0" smtClean="0">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07000"/>
              </a:lnSpc>
              <a:spcAft>
                <a:spcPts val="800"/>
              </a:spcAft>
              <a:buClrTx/>
              <a:buSzPct val="100000"/>
              <a:buFont typeface="+mj-lt"/>
              <a:buAutoNum type="arabicPeriod"/>
              <a:defRPr/>
            </a:pPr>
            <a:r>
              <a:rPr lang="ru-RU" sz="1300" dirty="0" smtClean="0">
                <a:latin typeface="Times New Roman" panose="02020603050405020304" pitchFamily="18" charset="0"/>
                <a:ea typeface="Calibri" panose="020F0502020204030204" pitchFamily="34" charset="0"/>
                <a:cs typeface="Times New Roman" panose="02020603050405020304" pitchFamily="18" charset="0"/>
              </a:rPr>
              <a:t>Исходя из категории обучающихся с ограниченными возможностями здоровья их численность в классе (группе) устанавливается в соответствии с санитарно-эпидемиологическими правилами и нормативами. </a:t>
            </a:r>
            <a:endParaRPr lang="ru-RU" sz="1300" dirty="0" smtClean="0">
              <a:latin typeface="Calibri" panose="020F0502020204030204" pitchFamily="34" charset="0"/>
              <a:ea typeface="Calibri" panose="020F0502020204030204" pitchFamily="34" charset="0"/>
              <a:cs typeface="Times New Roman" panose="02020603050405020304" pitchFamily="18" charset="0"/>
            </a:endParaRPr>
          </a:p>
          <a:p>
            <a:pPr eaLnBrk="1" hangingPunct="1">
              <a:buClrTx/>
              <a:buSzPct val="100000"/>
              <a:buFont typeface="+mj-lt"/>
              <a:buAutoNum type="arabicPeriod"/>
              <a:defRPr/>
            </a:pPr>
            <a:endParaRPr lang="ru-RU" altLang="ru-RU" sz="13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250825" y="25400"/>
            <a:ext cx="7561263" cy="735013"/>
          </a:xfrm>
        </p:spPr>
        <p:txBody>
          <a:bodyPr>
            <a:normAutofit fontScale="90000"/>
          </a:bodyPr>
          <a:lstStyle/>
          <a:p>
            <a:pPr algn="ctr" eaLnBrk="1" hangingPunct="1">
              <a:defRPr/>
            </a:pPr>
            <a:r>
              <a:rPr lang="ru-RU" altLang="ru-RU" sz="1600" b="1" dirty="0" smtClean="0">
                <a:solidFill>
                  <a:srgbClr val="000000"/>
                </a:solidFill>
                <a:latin typeface="Times New Roman" panose="02020603050405020304" pitchFamily="18" charset="0"/>
                <a:cs typeface="Times New Roman" panose="02020603050405020304" pitchFamily="18" charset="0"/>
              </a:rPr>
              <a:t>Приказ Министерства просвещения Российской Федерации от 02.09.2020 № 458 утвержден  Порядок приема детей на обучение по образовательным программам начального общего, основного общего и среднего общего образования  (далее – Порядок приема детей)</a:t>
            </a:r>
            <a:endParaRPr lang="ru-RU" altLang="ru-RU" sz="1600" dirty="0" smtClean="0"/>
          </a:p>
        </p:txBody>
      </p:sp>
      <p:sp>
        <p:nvSpPr>
          <p:cNvPr id="14339" name="Объект 2"/>
          <p:cNvSpPr>
            <a:spLocks noGrp="1"/>
          </p:cNvSpPr>
          <p:nvPr>
            <p:ph idx="1"/>
          </p:nvPr>
        </p:nvSpPr>
        <p:spPr>
          <a:xfrm>
            <a:off x="241300" y="1127125"/>
            <a:ext cx="8281988" cy="5761038"/>
          </a:xfrm>
        </p:spPr>
        <p:txBody>
          <a:bodyPr/>
          <a:lstStyle/>
          <a:p>
            <a:pPr marL="0" indent="0" algn="ctr" eaLnBrk="1" hangingPunct="1">
              <a:lnSpc>
                <a:spcPct val="87000"/>
              </a:lnSpc>
              <a:spcAft>
                <a:spcPts val="800"/>
              </a:spcAft>
              <a:buFont typeface="Arial" charset="0"/>
              <a:buNone/>
            </a:pPr>
            <a:r>
              <a:rPr lang="ru-RU" altLang="ru-RU" sz="1200" b="1" smtClean="0">
                <a:solidFill>
                  <a:srgbClr val="C00000"/>
                </a:solidFill>
                <a:latin typeface="Times New Roman" pitchFamily="18" charset="0"/>
                <a:ea typeface="Calibri" pitchFamily="34" charset="0"/>
                <a:cs typeface="Times New Roman" pitchFamily="18" charset="0"/>
              </a:rPr>
              <a:t>ОСНОВНЫЕ НОВОВВЕДЕНИЯ:</a:t>
            </a:r>
            <a:endParaRPr lang="ru-RU" altLang="ru-RU" sz="1200" smtClean="0">
              <a:solidFill>
                <a:srgbClr val="C00000"/>
              </a:solidFill>
              <a:latin typeface="Times New Roman" pitchFamily="18" charset="0"/>
              <a:ea typeface="Calibri" pitchFamily="34" charset="0"/>
              <a:cs typeface="Times New Roman" pitchFamily="18" charset="0"/>
            </a:endParaRP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Times New Roman" pitchFamily="18" charset="0"/>
              </a:rPr>
              <a:t>Распорядительный акт о закреплении организации за микрорайоном должен издаваться муниципалитетом </a:t>
            </a:r>
            <a:r>
              <a:rPr lang="ru-RU" altLang="ru-RU" sz="1200" b="1" smtClean="0">
                <a:latin typeface="Times New Roman" pitchFamily="18" charset="0"/>
                <a:ea typeface="Calibri" pitchFamily="34" charset="0"/>
                <a:cs typeface="Times New Roman" pitchFamily="18" charset="0"/>
              </a:rPr>
              <a:t>не позднее 15 марта текущего год</a:t>
            </a:r>
            <a:r>
              <a:rPr lang="ru-RU" altLang="ru-RU" sz="1200" smtClean="0">
                <a:latin typeface="Times New Roman" pitchFamily="18" charset="0"/>
                <a:ea typeface="Calibri" pitchFamily="34" charset="0"/>
                <a:cs typeface="Times New Roman" pitchFamily="18" charset="0"/>
              </a:rPr>
              <a:t>а. Учреждение должно опубликовать этот документ на своем сайте </a:t>
            </a:r>
            <a:r>
              <a:rPr lang="ru-RU" altLang="ru-RU" sz="1200" b="1" smtClean="0">
                <a:latin typeface="Times New Roman" pitchFamily="18" charset="0"/>
                <a:ea typeface="Calibri" pitchFamily="34" charset="0"/>
                <a:cs typeface="Times New Roman" pitchFamily="18" charset="0"/>
              </a:rPr>
              <a:t>в течение 10 календарных дней </a:t>
            </a:r>
            <a:r>
              <a:rPr lang="ru-RU" altLang="ru-RU" sz="1200" smtClean="0">
                <a:latin typeface="Times New Roman" pitchFamily="18" charset="0"/>
                <a:ea typeface="Calibri" pitchFamily="34" charset="0"/>
                <a:cs typeface="Times New Roman" pitchFamily="18" charset="0"/>
              </a:rPr>
              <a:t>с момента его издания</a:t>
            </a:r>
            <a:r>
              <a:rPr lang="ru-RU" altLang="ru-RU" sz="1300" smtClean="0">
                <a:latin typeface="Times New Roman" pitchFamily="18" charset="0"/>
                <a:cs typeface="Times New Roman" pitchFamily="18" charset="0"/>
              </a:rPr>
              <a:t>.</a:t>
            </a:r>
            <a:endParaRPr lang="ru-RU" altLang="ru-RU" sz="1200" b="1" smtClean="0">
              <a:latin typeface="Times New Roman" pitchFamily="18" charset="0"/>
              <a:ea typeface="Calibri" pitchFamily="34" charset="0"/>
              <a:cs typeface="Calibri" pitchFamily="34" charset="0"/>
            </a:endParaRP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Calibri" pitchFamily="34" charset="0"/>
              </a:rPr>
              <a:t>В Порядке приема детей описано, кто имеет право на </a:t>
            </a:r>
            <a:r>
              <a:rPr lang="ru-RU" altLang="ru-RU" sz="1200" b="1" smtClean="0">
                <a:latin typeface="Times New Roman" pitchFamily="18" charset="0"/>
                <a:ea typeface="Calibri" pitchFamily="34" charset="0"/>
                <a:cs typeface="Calibri" pitchFamily="34" charset="0"/>
              </a:rPr>
              <a:t>внеочередной, первоочередной и преимущественный </a:t>
            </a:r>
            <a:r>
              <a:rPr lang="ru-RU" altLang="ru-RU" sz="1200" smtClean="0">
                <a:latin typeface="Times New Roman" pitchFamily="18" charset="0"/>
                <a:ea typeface="Calibri" pitchFamily="34" charset="0"/>
                <a:cs typeface="Calibri" pitchFamily="34" charset="0"/>
              </a:rPr>
              <a:t>прием в образовательную организацию.</a:t>
            </a: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Calibri" pitchFamily="34" charset="0"/>
              </a:rPr>
              <a:t>Право </a:t>
            </a:r>
            <a:r>
              <a:rPr lang="ru-RU" altLang="ru-RU" sz="1200" b="1" smtClean="0">
                <a:latin typeface="Times New Roman" pitchFamily="18" charset="0"/>
                <a:ea typeface="Calibri" pitchFamily="34" charset="0"/>
                <a:cs typeface="Calibri" pitchFamily="34" charset="0"/>
              </a:rPr>
              <a:t>преимущественного</a:t>
            </a:r>
            <a:r>
              <a:rPr lang="ru-RU" altLang="ru-RU" sz="1200" smtClean="0">
                <a:latin typeface="Times New Roman" pitchFamily="18" charset="0"/>
                <a:ea typeface="Calibri" pitchFamily="34" charset="0"/>
                <a:cs typeface="Calibri" pitchFamily="34" charset="0"/>
              </a:rPr>
              <a:t> приема на обучение по образовательным программам начального общего образования получили дети, проживающие в одной семье и имеющие общее место жительства, в те образовательные организации, в которых обучаются их братья и (или) сестры.</a:t>
            </a: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Calibri" pitchFamily="34" charset="0"/>
              </a:rPr>
              <a:t>Прием заявлений на обучение в первый класс для детей, проживающих на закрепленной территории, а также имеющих право на </a:t>
            </a:r>
            <a:r>
              <a:rPr lang="ru-RU" altLang="ru-RU" sz="1200" b="1" smtClean="0">
                <a:latin typeface="Times New Roman" pitchFamily="18" charset="0"/>
                <a:ea typeface="Calibri" pitchFamily="34" charset="0"/>
                <a:cs typeface="Calibri" pitchFamily="34" charset="0"/>
              </a:rPr>
              <a:t>внеочередной, первоочередной и преимущественный прием</a:t>
            </a:r>
            <a:r>
              <a:rPr lang="ru-RU" altLang="ru-RU" sz="1200" smtClean="0">
                <a:latin typeface="Times New Roman" pitchFamily="18" charset="0"/>
                <a:ea typeface="Calibri" pitchFamily="34" charset="0"/>
                <a:cs typeface="Calibri" pitchFamily="34" charset="0"/>
              </a:rPr>
              <a:t>, </a:t>
            </a:r>
            <a:r>
              <a:rPr lang="ru-RU" altLang="ru-RU" sz="1200" b="1" smtClean="0">
                <a:latin typeface="Times New Roman" pitchFamily="18" charset="0"/>
                <a:ea typeface="Calibri" pitchFamily="34" charset="0"/>
                <a:cs typeface="Calibri" pitchFamily="34" charset="0"/>
              </a:rPr>
              <a:t>начинается 1 апреля </a:t>
            </a:r>
            <a:r>
              <a:rPr lang="ru-RU" altLang="ru-RU" sz="1200" smtClean="0">
                <a:latin typeface="Times New Roman" pitchFamily="18" charset="0"/>
                <a:ea typeface="Calibri" pitchFamily="34" charset="0"/>
                <a:cs typeface="Calibri" pitchFamily="34" charset="0"/>
              </a:rPr>
              <a:t>и </a:t>
            </a:r>
            <a:r>
              <a:rPr lang="ru-RU" altLang="ru-RU" sz="1200" b="1" smtClean="0">
                <a:latin typeface="Times New Roman" pitchFamily="18" charset="0"/>
                <a:ea typeface="Calibri" pitchFamily="34" charset="0"/>
                <a:cs typeface="Calibri" pitchFamily="34" charset="0"/>
              </a:rPr>
              <a:t>завершается 30 июня текущего года</a:t>
            </a:r>
            <a:r>
              <a:rPr lang="ru-RU" altLang="ru-RU" sz="1200" smtClean="0">
                <a:latin typeface="Times New Roman" pitchFamily="18" charset="0"/>
                <a:ea typeface="Calibri" pitchFamily="34" charset="0"/>
                <a:cs typeface="Calibri" pitchFamily="34" charset="0"/>
              </a:rPr>
              <a:t>. Директор учреждения издает приказ о приеме детей в течение 3-х рабочих дней после завершения приема заявлений.</a:t>
            </a: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Calibri" pitchFamily="34" charset="0"/>
              </a:rPr>
              <a:t>Для детей, </a:t>
            </a:r>
            <a:r>
              <a:rPr lang="ru-RU" altLang="ru-RU" sz="1200" b="1" smtClean="0">
                <a:latin typeface="Times New Roman" pitchFamily="18" charset="0"/>
                <a:ea typeface="Calibri" pitchFamily="34" charset="0"/>
                <a:cs typeface="Calibri" pitchFamily="34" charset="0"/>
              </a:rPr>
              <a:t>не проживающих на закрепленной территории</a:t>
            </a:r>
            <a:r>
              <a:rPr lang="ru-RU" altLang="ru-RU" sz="1200" smtClean="0">
                <a:latin typeface="Times New Roman" pitchFamily="18" charset="0"/>
                <a:ea typeface="Calibri" pitchFamily="34" charset="0"/>
                <a:cs typeface="Calibri" pitchFamily="34" charset="0"/>
              </a:rPr>
              <a:t>, прием заявлений о приеме на обучение в первый класс </a:t>
            </a:r>
            <a:r>
              <a:rPr lang="ru-RU" altLang="ru-RU" sz="1200" b="1" smtClean="0">
                <a:latin typeface="Times New Roman" pitchFamily="18" charset="0"/>
                <a:ea typeface="Calibri" pitchFamily="34" charset="0"/>
                <a:cs typeface="Calibri" pitchFamily="34" charset="0"/>
              </a:rPr>
              <a:t>начинается 6 июля до момента заполнения свободных мест</a:t>
            </a:r>
            <a:r>
              <a:rPr lang="ru-RU" altLang="ru-RU" sz="1200" smtClean="0">
                <a:latin typeface="Times New Roman" pitchFamily="18" charset="0"/>
                <a:ea typeface="Calibri" pitchFamily="34" charset="0"/>
                <a:cs typeface="Calibri" pitchFamily="34" charset="0"/>
              </a:rPr>
              <a:t>, но не позднее 5 сентября текущего года.</a:t>
            </a: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Calibri" pitchFamily="34" charset="0"/>
              </a:rPr>
              <a:t>Обучение в начальной школе начинается с момента достижения ребенком 6 лет 6 месяцев при отсутствии противопоказаний по состоянию здоровья, но не позже 8 лет. Для обучения в более раннем или более позднем возрасте требуется письменное заявление родителей (законных представителей) и разрешение учредителя школы.</a:t>
            </a: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Calibri" pitchFamily="34" charset="0"/>
              </a:rPr>
              <a:t>Дети с ОВЗ принимаются на обучение по адаптированным образовательным программам только с согласия родителей (законных представителей) и </a:t>
            </a:r>
            <a:r>
              <a:rPr lang="ru-RU" altLang="ru-RU" sz="1200" b="1" smtClean="0">
                <a:latin typeface="Times New Roman" pitchFamily="18" charset="0"/>
                <a:ea typeface="Calibri" pitchFamily="34" charset="0"/>
                <a:cs typeface="Calibri" pitchFamily="34" charset="0"/>
              </a:rPr>
              <a:t>на основании рекомендаций психолого-медико-педагогической комиссии</a:t>
            </a:r>
            <a:r>
              <a:rPr lang="ru-RU" altLang="ru-RU" sz="1200" smtClean="0">
                <a:latin typeface="Times New Roman" pitchFamily="18" charset="0"/>
                <a:ea typeface="Calibri" pitchFamily="34" charset="0"/>
                <a:cs typeface="Calibri" pitchFamily="34" charset="0"/>
              </a:rPr>
              <a:t>.</a:t>
            </a:r>
          </a:p>
          <a:p>
            <a:pPr marL="0" indent="0" algn="just" eaLnBrk="1" hangingPunct="1">
              <a:lnSpc>
                <a:spcPct val="80000"/>
              </a:lnSpc>
              <a:spcAft>
                <a:spcPts val="800"/>
              </a:spcAft>
              <a:buClrTx/>
              <a:buSzPct val="100000"/>
              <a:buFont typeface="Arial" charset="0"/>
              <a:buAutoNum type="arabicPeriod"/>
            </a:pPr>
            <a:r>
              <a:rPr lang="ru-RU" altLang="ru-RU" sz="1200" smtClean="0">
                <a:latin typeface="Times New Roman" pitchFamily="18" charset="0"/>
                <a:ea typeface="Calibri" pitchFamily="34" charset="0"/>
                <a:cs typeface="Calibri" pitchFamily="34" charset="0"/>
              </a:rPr>
              <a:t>Документы о приеме в учреждение можно подать лично или по почте заказным письмом с уведомлением о вручении, или по электронной почте образовательной организации, или через официальный сайт учреждения, или с помощью сервисов государственных или муниципальных услуг.</a:t>
            </a:r>
          </a:p>
          <a:p>
            <a:pPr marL="0" indent="0" eaLnBrk="1" hangingPunct="1">
              <a:lnSpc>
                <a:spcPct val="80000"/>
              </a:lnSpc>
            </a:pPr>
            <a:endParaRPr lang="ru-RU" altLang="ru-RU" sz="1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3290</TotalTime>
  <Words>3986</Words>
  <Application>Microsoft Office PowerPoint</Application>
  <PresentationFormat>Экран (4:3)</PresentationFormat>
  <Paragraphs>197</Paragraphs>
  <Slides>21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21</vt:i4>
      </vt:variant>
    </vt:vector>
  </HeadingPairs>
  <TitlesOfParts>
    <vt:vector size="29" baseType="lpstr">
      <vt:lpstr>Arial</vt:lpstr>
      <vt:lpstr>Trebuchet MS</vt:lpstr>
      <vt:lpstr>Wingdings 3</vt:lpstr>
      <vt:lpstr>Calibri</vt:lpstr>
      <vt:lpstr>Cambria</vt:lpstr>
      <vt:lpstr>Times New Roman</vt:lpstr>
      <vt:lpstr>Wingdings</vt:lpstr>
      <vt:lpstr>Грань</vt:lpstr>
      <vt:lpstr> Перечень нормативных правовых актов, устанавливающих обязательные требования для общеобразовательных организаций, оценка соблюдения которых будет осуществляться в рамках контрольно-надзорных мероприятий с 1 января 2021 года         </vt:lpstr>
      <vt:lpstr>Перечень нормативных правовых актов, устанавливающих обязательные требования для общеобразовательных организаций, реализующих основные общеобразовательные программы</vt:lpstr>
      <vt:lpstr>Перечень нормативных правовых актов, устанавливающих обязательные требования для общеобразовательных организаций, реализующих основные общеобразовательные программы</vt:lpstr>
      <vt:lpstr>Приказ Федеральной службы по надзору в сфере образования и науки от 14.08.2020 № 831 «Об утверждении Требований к структуре официального сайта образовательной организации в информационно-телекоммуникационной сети «Интернет» и формату представления информации»</vt:lpstr>
      <vt:lpstr>Постановление Правительства Российской Федерации от 26.08.2013 N 729 «О федеральной информационной системе «Федеральный реестр сведений о документах об образовании и (или) о квалификации, документах об обучении» (вместе с «Правилами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vt:lpstr>
      <vt:lpstr>"О федеральной информационной системе "Федеральный реестр сведений о документах об образовании и (или) о квалификации, документах об обучении« (вместе с "Правилами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vt:lpstr>
      <vt:lpstr>"О федеральной информационной системе "Федеральный реестр сведений о документах об образовании и (или) о квалификации, документах об обучении« (вместе с "Правилами формирования и ведения федеральной информационной системы "Федеральный реестр сведений о документах об образовании и (или) о квалификации, документах об обучении")  </vt:lpstr>
      <vt:lpstr>Приказ Министерства просвещения Российской Федерации от 28.08.2020 № 442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vt:lpstr>
      <vt:lpstr>Приказ Министерства просвещения Российской Федерации от 02.09.2020 № 458 утвержден  Порядок приема детей на обучение по образовательным программам начального общего, основного общего и среднего общего образования  (далее – Порядок приема детей)</vt:lpstr>
      <vt:lpstr>Что необходимо сделать?</vt:lpstr>
      <vt:lpstr>Приказ Министерства просвещения Российской Федерации от 18.09.2020 № 508 «Об утверждении Порядка допуска лиц, обучающихся по образовательным программам высшего образования, к занятию педагогической деятельностью по общеобразовательным программам» (далее  - Порядок допуска лиц)</vt:lpstr>
      <vt:lpstr>Что необходимо сделать?</vt:lpstr>
      <vt:lpstr>Приказ Министерства образования и науки Российской Федерации  № 882, Министерства просвещения Российской Федерации № 391 от 05.08.2020 «Об организации и осуществлении образовательной деятельности при сетевой форме реализации образовательных программ» (вместе с «Порядком организации и осуществления образовательной деятельности при сетевой форме реализации образовательных программ») (далее – Порядок организации) </vt:lpstr>
      <vt:lpstr>Что необходимо сделать? </vt:lpstr>
      <vt:lpstr>Приказ Министерства просвещения Российской Федерации от 20.05.2020 № 254 "Об утверждении федерального перечня учебников, допущенных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организациями, осуществляющими образовательную деятельность" </vt:lpstr>
      <vt:lpstr>Приказ Министерства образования и науки Российской Федерации № 845, Министерства просвещения Российской Федерации № 369 от 30.07.2020 "Об утверждении Порядка зачета организацией, осуществляющей образовательную деятельность, результатов освоения обучающимися учебных предметов, курсов, дисциплин (модулей), практики, дополнительных образовательных программ в других организациях, осуществляющих образовательную деятельность« (далее – Порядок зачета) </vt:lpstr>
      <vt:lpstr>Постановление Правительства Российской Федерации от 15.09.2020 № 1441 «Об утверждении правил оказания платных образовательных услуг» (далее – Правила)</vt:lpstr>
      <vt:lpstr>Что необходимо сделать? </vt:lpstr>
      <vt:lpstr>Примерная программа воспитания одобрена решением федерального учебно-методического объединения по общему образованию</vt:lpstr>
      <vt:lpstr>Распоряжение Министерства просвещения Российской Федерации от 06.08.2020 № Р-75 "Об утверждении примерного Положения об оказании логопедической помощи в организациях, осуществляющих образовательную деятельность"</vt:lpstr>
      <vt:lpstr>Постановление Правительства Российской Федерации от 18.09.2020 №1490 Положение о лицензировании образовательной деятельности  Настоящее Постановление вступает в силу с 1 января 2021 года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 определяющих подходах проведения государственной  итоговой аттестации по образовательным программам  среднего общего образования</dc:title>
  <dc:creator>Гость</dc:creator>
  <cp:lastModifiedBy>Татьяна</cp:lastModifiedBy>
  <cp:revision>375</cp:revision>
  <cp:lastPrinted>2020-12-18T05:31:47Z</cp:lastPrinted>
  <dcterms:created xsi:type="dcterms:W3CDTF">2019-03-20T08:10:25Z</dcterms:created>
  <dcterms:modified xsi:type="dcterms:W3CDTF">2021-03-28T16:01:35Z</dcterms:modified>
</cp:coreProperties>
</file>