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56" r:id="rId2"/>
    <p:sldId id="305" r:id="rId3"/>
    <p:sldId id="284" r:id="rId4"/>
    <p:sldId id="286" r:id="rId5"/>
    <p:sldId id="299" r:id="rId6"/>
    <p:sldId id="287" r:id="rId7"/>
    <p:sldId id="292" r:id="rId8"/>
    <p:sldId id="293" r:id="rId9"/>
    <p:sldId id="294" r:id="rId10"/>
    <p:sldId id="296" r:id="rId11"/>
    <p:sldId id="295" r:id="rId12"/>
    <p:sldId id="258" r:id="rId13"/>
    <p:sldId id="281" r:id="rId14"/>
    <p:sldId id="267" r:id="rId15"/>
    <p:sldId id="275" r:id="rId16"/>
    <p:sldId id="300" r:id="rId17"/>
    <p:sldId id="261" r:id="rId18"/>
    <p:sldId id="263" r:id="rId19"/>
    <p:sldId id="307" r:id="rId20"/>
    <p:sldId id="308" r:id="rId21"/>
    <p:sldId id="309" r:id="rId22"/>
    <p:sldId id="313" r:id="rId23"/>
    <p:sldId id="314" r:id="rId24"/>
    <p:sldId id="315" r:id="rId25"/>
    <p:sldId id="316" r:id="rId26"/>
    <p:sldId id="31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B82"/>
    <a:srgbClr val="860000"/>
    <a:srgbClr val="001C54"/>
    <a:srgbClr val="EDFBD5"/>
    <a:srgbClr val="006600"/>
    <a:srgbClr val="00133A"/>
    <a:srgbClr val="002E00"/>
    <a:srgbClr val="5684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9" autoAdjust="0"/>
    <p:restoredTop sz="94621" autoAdjust="0"/>
  </p:normalViewPr>
  <p:slideViewPr>
    <p:cSldViewPr>
      <p:cViewPr>
        <p:scale>
          <a:sx n="80" d="100"/>
          <a:sy n="80" d="100"/>
        </p:scale>
        <p:origin x="-76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8.078231292517021E-3"/>
          <c:y val="0.40355630369637308"/>
          <c:w val="0.983843537414966"/>
          <c:h val="0.596443696303627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ВЫДАНО ПРЕДПИСАНИЙ</c:v>
                </c:pt>
                <c:pt idx="1">
                  <c:v>ВОЗБУЖДЕНО ДЕЛ ОБ АДМИНИСТРАТИВНОМ ПРАВОНАРУШЕНИИ</c:v>
                </c:pt>
                <c:pt idx="2">
                  <c:v>ПРИОСТАНОВЛЕНО ДЕЙСТВИЕ ЛИЦЕНЗИИ</c:v>
                </c:pt>
                <c:pt idx="3">
                  <c:v>НАЛОЖЕН ЗАПРЕТ НА ПРИЕМ В ОБРАЗОВАТЕЛЬНУЮ ОРГАНИЗАЦИЮ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331</c:v>
                </c:pt>
                <c:pt idx="1">
                  <c:v>58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rgbClr val="001C54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rgbClr val="001C54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rgbClr val="001C54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rgbClr val="001C54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6.1411966361347757E-3"/>
          <c:y val="1.3921070453587616E-2"/>
          <c:w val="0.99281964754405694"/>
          <c:h val="0.2460830547140087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944A3-95F7-4CB6-83FD-D21A810E271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549922F-35F7-458C-8324-8DDAE19F963E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Снижение количества типичных нарушений</a:t>
          </a:r>
          <a:endParaRPr lang="ru-RU" dirty="0">
            <a:solidFill>
              <a:schemeClr val="bg1"/>
            </a:solidFill>
          </a:endParaRPr>
        </a:p>
      </dgm:t>
    </dgm:pt>
    <dgm:pt modelId="{6B66B9C8-992B-4020-88B2-0407527E03BA}" type="parTrans" cxnId="{CC604520-796A-4D1A-B187-6BE46DA81B9D}">
      <dgm:prSet/>
      <dgm:spPr/>
      <dgm:t>
        <a:bodyPr/>
        <a:lstStyle/>
        <a:p>
          <a:endParaRPr lang="ru-RU"/>
        </a:p>
      </dgm:t>
    </dgm:pt>
    <dgm:pt modelId="{18E359AB-E362-465C-A5A2-AE5C17FF510E}" type="sibTrans" cxnId="{CC604520-796A-4D1A-B187-6BE46DA81B9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FCBC7F9-B5BE-4ECB-8F8D-5B953320B04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Комплексность</a:t>
          </a:r>
          <a:endParaRPr lang="ru-RU" sz="1600" dirty="0">
            <a:solidFill>
              <a:schemeClr val="bg1"/>
            </a:solidFill>
          </a:endParaRPr>
        </a:p>
      </dgm:t>
    </dgm:pt>
    <dgm:pt modelId="{8D4679AB-A9D2-42A0-9143-7D99789C92FE}" type="parTrans" cxnId="{DFA3980A-AD03-4154-AFE8-003EBE957AEF}">
      <dgm:prSet/>
      <dgm:spPr/>
      <dgm:t>
        <a:bodyPr/>
        <a:lstStyle/>
        <a:p>
          <a:endParaRPr lang="ru-RU"/>
        </a:p>
      </dgm:t>
    </dgm:pt>
    <dgm:pt modelId="{08D07ED0-280E-42AC-9464-50774A0334E1}" type="sibTrans" cxnId="{DFA3980A-AD03-4154-AFE8-003EBE957AE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534910D-C5D7-43F8-AB5D-787917EF853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Системность и периодичность охвата проверками ОУ</a:t>
          </a:r>
          <a:endParaRPr lang="ru-RU" sz="1600" dirty="0">
            <a:solidFill>
              <a:schemeClr val="bg1"/>
            </a:solidFill>
          </a:endParaRPr>
        </a:p>
      </dgm:t>
    </dgm:pt>
    <dgm:pt modelId="{92BD2809-C8AE-4EF0-B8FD-1BC31BC3FF90}" type="parTrans" cxnId="{374FA038-F2A4-4571-94DD-C3968C8F2249}">
      <dgm:prSet/>
      <dgm:spPr/>
      <dgm:t>
        <a:bodyPr/>
        <a:lstStyle/>
        <a:p>
          <a:endParaRPr lang="ru-RU"/>
        </a:p>
      </dgm:t>
    </dgm:pt>
    <dgm:pt modelId="{CCC7EC19-FD9B-4E3B-817A-E8DFB30C10B5}" type="sibTrans" cxnId="{374FA038-F2A4-4571-94DD-C3968C8F224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D1BA078-E1D4-4AF1-83B0-0C01FF6FFC0C}" type="pres">
      <dgm:prSet presAssocID="{C05944A3-95F7-4CB6-83FD-D21A810E27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485338-6D2A-425A-A6D8-4D439BB1D9F1}" type="pres">
      <dgm:prSet presAssocID="{8549922F-35F7-458C-8324-8DDAE19F963E}" presName="gear1" presStyleLbl="node1" presStyleIdx="0" presStyleCnt="3" custScaleX="117926" custScaleY="1125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1C3B1-4E9B-42D2-832F-82CDCD725CD3}" type="pres">
      <dgm:prSet presAssocID="{8549922F-35F7-458C-8324-8DDAE19F963E}" presName="gear1srcNode" presStyleLbl="node1" presStyleIdx="0" presStyleCnt="3"/>
      <dgm:spPr/>
      <dgm:t>
        <a:bodyPr/>
        <a:lstStyle/>
        <a:p>
          <a:endParaRPr lang="ru-RU"/>
        </a:p>
      </dgm:t>
    </dgm:pt>
    <dgm:pt modelId="{EDE96B7B-E79B-4C76-B1CE-EC0F04D8DB6B}" type="pres">
      <dgm:prSet presAssocID="{8549922F-35F7-458C-8324-8DDAE19F963E}" presName="gear1dstNode" presStyleLbl="node1" presStyleIdx="0" presStyleCnt="3"/>
      <dgm:spPr/>
      <dgm:t>
        <a:bodyPr/>
        <a:lstStyle/>
        <a:p>
          <a:endParaRPr lang="ru-RU"/>
        </a:p>
      </dgm:t>
    </dgm:pt>
    <dgm:pt modelId="{5EA36D23-8E3D-4E06-B5F8-7745A9270A18}" type="pres">
      <dgm:prSet presAssocID="{FFCBC7F9-B5BE-4ECB-8F8D-5B953320B043}" presName="gear2" presStyleLbl="node1" presStyleIdx="1" presStyleCnt="3" custScaleX="155367" custScaleY="135212" custLinFactNeighborX="-55387" custLinFactNeighborY="-100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2B5B2-FBF9-4DE7-8D9C-FD84E96BAB45}" type="pres">
      <dgm:prSet presAssocID="{FFCBC7F9-B5BE-4ECB-8F8D-5B953320B043}" presName="gear2srcNode" presStyleLbl="node1" presStyleIdx="1" presStyleCnt="3"/>
      <dgm:spPr/>
      <dgm:t>
        <a:bodyPr/>
        <a:lstStyle/>
        <a:p>
          <a:endParaRPr lang="ru-RU"/>
        </a:p>
      </dgm:t>
    </dgm:pt>
    <dgm:pt modelId="{9ED06CB6-7691-432B-ACF3-57425CF852C5}" type="pres">
      <dgm:prSet presAssocID="{FFCBC7F9-B5BE-4ECB-8F8D-5B953320B043}" presName="gear2dstNode" presStyleLbl="node1" presStyleIdx="1" presStyleCnt="3"/>
      <dgm:spPr/>
      <dgm:t>
        <a:bodyPr/>
        <a:lstStyle/>
        <a:p>
          <a:endParaRPr lang="ru-RU"/>
        </a:p>
      </dgm:t>
    </dgm:pt>
    <dgm:pt modelId="{CC2CB0FC-7FE8-4953-AEB2-AFB86EFB395E}" type="pres">
      <dgm:prSet presAssocID="{F534910D-C5D7-43F8-AB5D-787917EF8530}" presName="gear3" presStyleLbl="node1" presStyleIdx="2" presStyleCnt="3" custScaleX="136504" custScaleY="140978"/>
      <dgm:spPr/>
      <dgm:t>
        <a:bodyPr/>
        <a:lstStyle/>
        <a:p>
          <a:endParaRPr lang="ru-RU"/>
        </a:p>
      </dgm:t>
    </dgm:pt>
    <dgm:pt modelId="{80DE7591-4319-4781-9657-FE58ECF37E71}" type="pres">
      <dgm:prSet presAssocID="{F534910D-C5D7-43F8-AB5D-787917EF85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0696D-79F6-41FD-85D4-43617869A99F}" type="pres">
      <dgm:prSet presAssocID="{F534910D-C5D7-43F8-AB5D-787917EF8530}" presName="gear3srcNode" presStyleLbl="node1" presStyleIdx="2" presStyleCnt="3"/>
      <dgm:spPr/>
      <dgm:t>
        <a:bodyPr/>
        <a:lstStyle/>
        <a:p>
          <a:endParaRPr lang="ru-RU"/>
        </a:p>
      </dgm:t>
    </dgm:pt>
    <dgm:pt modelId="{E8AA9069-4CAC-4F51-ADC2-C5F3B8A0ABBE}" type="pres">
      <dgm:prSet presAssocID="{F534910D-C5D7-43F8-AB5D-787917EF8530}" presName="gear3dstNode" presStyleLbl="node1" presStyleIdx="2" presStyleCnt="3"/>
      <dgm:spPr/>
      <dgm:t>
        <a:bodyPr/>
        <a:lstStyle/>
        <a:p>
          <a:endParaRPr lang="ru-RU"/>
        </a:p>
      </dgm:t>
    </dgm:pt>
    <dgm:pt modelId="{B959B414-AF62-4BB0-836F-CDC8B04E8223}" type="pres">
      <dgm:prSet presAssocID="{18E359AB-E362-465C-A5A2-AE5C17FF510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F449BF1-D9A9-4A06-99CA-6578BC1A17B6}" type="pres">
      <dgm:prSet presAssocID="{08D07ED0-280E-42AC-9464-50774A0334E1}" presName="connector2" presStyleLbl="sibTrans2D1" presStyleIdx="1" presStyleCnt="3" custLinFactNeighborX="6254" custLinFactNeighborY="-12396"/>
      <dgm:spPr/>
      <dgm:t>
        <a:bodyPr/>
        <a:lstStyle/>
        <a:p>
          <a:endParaRPr lang="ru-RU"/>
        </a:p>
      </dgm:t>
    </dgm:pt>
    <dgm:pt modelId="{44CFC079-7C30-4DFE-918A-F08684F9FE07}" type="pres">
      <dgm:prSet presAssocID="{CCC7EC19-FD9B-4E3B-817A-E8DFB30C10B5}" presName="connector3" presStyleLbl="sibTrans2D1" presStyleIdx="2" presStyleCnt="3" custLinFactNeighborX="1707" custLinFactNeighborY="54"/>
      <dgm:spPr/>
      <dgm:t>
        <a:bodyPr/>
        <a:lstStyle/>
        <a:p>
          <a:endParaRPr lang="ru-RU"/>
        </a:p>
      </dgm:t>
    </dgm:pt>
  </dgm:ptLst>
  <dgm:cxnLst>
    <dgm:cxn modelId="{6BB05A53-411F-455C-81DA-17EEA8CF4423}" type="presOf" srcId="{FFCBC7F9-B5BE-4ECB-8F8D-5B953320B043}" destId="{5EA36D23-8E3D-4E06-B5F8-7745A9270A18}" srcOrd="0" destOrd="0" presId="urn:microsoft.com/office/officeart/2005/8/layout/gear1"/>
    <dgm:cxn modelId="{A62E641E-C81A-4A11-A977-FB54B8989383}" type="presOf" srcId="{8549922F-35F7-458C-8324-8DDAE19F963E}" destId="{EDE96B7B-E79B-4C76-B1CE-EC0F04D8DB6B}" srcOrd="2" destOrd="0" presId="urn:microsoft.com/office/officeart/2005/8/layout/gear1"/>
    <dgm:cxn modelId="{8198FAAB-42E8-4BAD-8682-96559B799A57}" type="presOf" srcId="{8549922F-35F7-458C-8324-8DDAE19F963E}" destId="{EB485338-6D2A-425A-A6D8-4D439BB1D9F1}" srcOrd="0" destOrd="0" presId="urn:microsoft.com/office/officeart/2005/8/layout/gear1"/>
    <dgm:cxn modelId="{92649C8B-2529-45F6-8D12-578055DE331C}" type="presOf" srcId="{F534910D-C5D7-43F8-AB5D-787917EF8530}" destId="{CC2CB0FC-7FE8-4953-AEB2-AFB86EFB395E}" srcOrd="0" destOrd="0" presId="urn:microsoft.com/office/officeart/2005/8/layout/gear1"/>
    <dgm:cxn modelId="{CC604520-796A-4D1A-B187-6BE46DA81B9D}" srcId="{C05944A3-95F7-4CB6-83FD-D21A810E271B}" destId="{8549922F-35F7-458C-8324-8DDAE19F963E}" srcOrd="0" destOrd="0" parTransId="{6B66B9C8-992B-4020-88B2-0407527E03BA}" sibTransId="{18E359AB-E362-465C-A5A2-AE5C17FF510E}"/>
    <dgm:cxn modelId="{791D8E21-411B-4BEF-B2FF-9236957DBADB}" type="presOf" srcId="{FFCBC7F9-B5BE-4ECB-8F8D-5B953320B043}" destId="{9ED06CB6-7691-432B-ACF3-57425CF852C5}" srcOrd="2" destOrd="0" presId="urn:microsoft.com/office/officeart/2005/8/layout/gear1"/>
    <dgm:cxn modelId="{99478CB5-C10C-46E6-9A25-E1FA0D668342}" type="presOf" srcId="{8549922F-35F7-458C-8324-8DDAE19F963E}" destId="{D3D1C3B1-4E9B-42D2-832F-82CDCD725CD3}" srcOrd="1" destOrd="0" presId="urn:microsoft.com/office/officeart/2005/8/layout/gear1"/>
    <dgm:cxn modelId="{5E717D1C-F5FA-4C95-B1BA-0D67153C4375}" type="presOf" srcId="{F534910D-C5D7-43F8-AB5D-787917EF8530}" destId="{EC30696D-79F6-41FD-85D4-43617869A99F}" srcOrd="2" destOrd="0" presId="urn:microsoft.com/office/officeart/2005/8/layout/gear1"/>
    <dgm:cxn modelId="{FD40F94F-70E1-4906-B26B-BC2466D80C67}" type="presOf" srcId="{CCC7EC19-FD9B-4E3B-817A-E8DFB30C10B5}" destId="{44CFC079-7C30-4DFE-918A-F08684F9FE07}" srcOrd="0" destOrd="0" presId="urn:microsoft.com/office/officeart/2005/8/layout/gear1"/>
    <dgm:cxn modelId="{116529BA-5F6E-40AA-A12A-93C872D44C80}" type="presOf" srcId="{08D07ED0-280E-42AC-9464-50774A0334E1}" destId="{1F449BF1-D9A9-4A06-99CA-6578BC1A17B6}" srcOrd="0" destOrd="0" presId="urn:microsoft.com/office/officeart/2005/8/layout/gear1"/>
    <dgm:cxn modelId="{374FA038-F2A4-4571-94DD-C3968C8F2249}" srcId="{C05944A3-95F7-4CB6-83FD-D21A810E271B}" destId="{F534910D-C5D7-43F8-AB5D-787917EF8530}" srcOrd="2" destOrd="0" parTransId="{92BD2809-C8AE-4EF0-B8FD-1BC31BC3FF90}" sibTransId="{CCC7EC19-FD9B-4E3B-817A-E8DFB30C10B5}"/>
    <dgm:cxn modelId="{4811C66E-3CB1-4220-80C5-B2DB66538CAA}" type="presOf" srcId="{C05944A3-95F7-4CB6-83FD-D21A810E271B}" destId="{0D1BA078-E1D4-4AF1-83B0-0C01FF6FFC0C}" srcOrd="0" destOrd="0" presId="urn:microsoft.com/office/officeart/2005/8/layout/gear1"/>
    <dgm:cxn modelId="{D223F41E-1FAD-48AB-831F-53EF8F219382}" type="presOf" srcId="{18E359AB-E362-465C-A5A2-AE5C17FF510E}" destId="{B959B414-AF62-4BB0-836F-CDC8B04E8223}" srcOrd="0" destOrd="0" presId="urn:microsoft.com/office/officeart/2005/8/layout/gear1"/>
    <dgm:cxn modelId="{DFA3980A-AD03-4154-AFE8-003EBE957AEF}" srcId="{C05944A3-95F7-4CB6-83FD-D21A810E271B}" destId="{FFCBC7F9-B5BE-4ECB-8F8D-5B953320B043}" srcOrd="1" destOrd="0" parTransId="{8D4679AB-A9D2-42A0-9143-7D99789C92FE}" sibTransId="{08D07ED0-280E-42AC-9464-50774A0334E1}"/>
    <dgm:cxn modelId="{44C48A97-B3CB-4706-9BD7-AEAC335C9B11}" type="presOf" srcId="{FFCBC7F9-B5BE-4ECB-8F8D-5B953320B043}" destId="{CD42B5B2-FBF9-4DE7-8D9C-FD84E96BAB45}" srcOrd="1" destOrd="0" presId="urn:microsoft.com/office/officeart/2005/8/layout/gear1"/>
    <dgm:cxn modelId="{4A70A639-9676-48E2-B899-A242C02FC958}" type="presOf" srcId="{F534910D-C5D7-43F8-AB5D-787917EF8530}" destId="{E8AA9069-4CAC-4F51-ADC2-C5F3B8A0ABBE}" srcOrd="3" destOrd="0" presId="urn:microsoft.com/office/officeart/2005/8/layout/gear1"/>
    <dgm:cxn modelId="{615875F3-14B9-4F24-A6FF-D2CD004FE3FF}" type="presOf" srcId="{F534910D-C5D7-43F8-AB5D-787917EF8530}" destId="{80DE7591-4319-4781-9657-FE58ECF37E71}" srcOrd="1" destOrd="0" presId="urn:microsoft.com/office/officeart/2005/8/layout/gear1"/>
    <dgm:cxn modelId="{6854AEA7-2301-4B50-9792-AF61F48C4821}" type="presParOf" srcId="{0D1BA078-E1D4-4AF1-83B0-0C01FF6FFC0C}" destId="{EB485338-6D2A-425A-A6D8-4D439BB1D9F1}" srcOrd="0" destOrd="0" presId="urn:microsoft.com/office/officeart/2005/8/layout/gear1"/>
    <dgm:cxn modelId="{3D9CA723-C3B3-4FA5-BF37-589175A1DB55}" type="presParOf" srcId="{0D1BA078-E1D4-4AF1-83B0-0C01FF6FFC0C}" destId="{D3D1C3B1-4E9B-42D2-832F-82CDCD725CD3}" srcOrd="1" destOrd="0" presId="urn:microsoft.com/office/officeart/2005/8/layout/gear1"/>
    <dgm:cxn modelId="{EBB20ED8-999D-4C21-AC83-DA746E1D2916}" type="presParOf" srcId="{0D1BA078-E1D4-4AF1-83B0-0C01FF6FFC0C}" destId="{EDE96B7B-E79B-4C76-B1CE-EC0F04D8DB6B}" srcOrd="2" destOrd="0" presId="urn:microsoft.com/office/officeart/2005/8/layout/gear1"/>
    <dgm:cxn modelId="{B1651209-CC43-4A35-8BB0-43B7961695BE}" type="presParOf" srcId="{0D1BA078-E1D4-4AF1-83B0-0C01FF6FFC0C}" destId="{5EA36D23-8E3D-4E06-B5F8-7745A9270A18}" srcOrd="3" destOrd="0" presId="urn:microsoft.com/office/officeart/2005/8/layout/gear1"/>
    <dgm:cxn modelId="{C3BBCFF7-28CC-47C6-B857-B9BB3FA2D833}" type="presParOf" srcId="{0D1BA078-E1D4-4AF1-83B0-0C01FF6FFC0C}" destId="{CD42B5B2-FBF9-4DE7-8D9C-FD84E96BAB45}" srcOrd="4" destOrd="0" presId="urn:microsoft.com/office/officeart/2005/8/layout/gear1"/>
    <dgm:cxn modelId="{E42A4B59-4B61-42C4-AA83-CD4336B0DA3B}" type="presParOf" srcId="{0D1BA078-E1D4-4AF1-83B0-0C01FF6FFC0C}" destId="{9ED06CB6-7691-432B-ACF3-57425CF852C5}" srcOrd="5" destOrd="0" presId="urn:microsoft.com/office/officeart/2005/8/layout/gear1"/>
    <dgm:cxn modelId="{F2D6E06F-40F1-43E5-B77C-8AEB15E5632A}" type="presParOf" srcId="{0D1BA078-E1D4-4AF1-83B0-0C01FF6FFC0C}" destId="{CC2CB0FC-7FE8-4953-AEB2-AFB86EFB395E}" srcOrd="6" destOrd="0" presId="urn:microsoft.com/office/officeart/2005/8/layout/gear1"/>
    <dgm:cxn modelId="{AED57683-3627-4F04-9E8B-10F24B38800C}" type="presParOf" srcId="{0D1BA078-E1D4-4AF1-83B0-0C01FF6FFC0C}" destId="{80DE7591-4319-4781-9657-FE58ECF37E71}" srcOrd="7" destOrd="0" presId="urn:microsoft.com/office/officeart/2005/8/layout/gear1"/>
    <dgm:cxn modelId="{5D5D179C-7FF2-42FD-9C75-99C4C647B7C1}" type="presParOf" srcId="{0D1BA078-E1D4-4AF1-83B0-0C01FF6FFC0C}" destId="{EC30696D-79F6-41FD-85D4-43617869A99F}" srcOrd="8" destOrd="0" presId="urn:microsoft.com/office/officeart/2005/8/layout/gear1"/>
    <dgm:cxn modelId="{81EA65EE-DFCD-4701-9AA8-B2381C2C7F95}" type="presParOf" srcId="{0D1BA078-E1D4-4AF1-83B0-0C01FF6FFC0C}" destId="{E8AA9069-4CAC-4F51-ADC2-C5F3B8A0ABBE}" srcOrd="9" destOrd="0" presId="urn:microsoft.com/office/officeart/2005/8/layout/gear1"/>
    <dgm:cxn modelId="{55220ED2-757A-4109-97B1-F3B776D7A4F5}" type="presParOf" srcId="{0D1BA078-E1D4-4AF1-83B0-0C01FF6FFC0C}" destId="{B959B414-AF62-4BB0-836F-CDC8B04E8223}" srcOrd="10" destOrd="0" presId="urn:microsoft.com/office/officeart/2005/8/layout/gear1"/>
    <dgm:cxn modelId="{ACF0B206-C5BC-48A1-B20B-8F3BCBC03C36}" type="presParOf" srcId="{0D1BA078-E1D4-4AF1-83B0-0C01FF6FFC0C}" destId="{1F449BF1-D9A9-4A06-99CA-6578BC1A17B6}" srcOrd="11" destOrd="0" presId="urn:microsoft.com/office/officeart/2005/8/layout/gear1"/>
    <dgm:cxn modelId="{D323D6FC-4446-4C5C-AA75-DF9D143FC228}" type="presParOf" srcId="{0D1BA078-E1D4-4AF1-83B0-0C01FF6FFC0C}" destId="{44CFC079-7C30-4DFE-918A-F08684F9FE07}" srcOrd="12" destOrd="0" presId="urn:microsoft.com/office/officeart/2005/8/layout/gear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4144-5F64-4417-9079-BD9B63E891B5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03644-063B-4466-93DD-09080EF1B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081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7F011A-2189-44E5-8155-765645094F9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AB7EA1-6F82-42B2-BC71-AA004E442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17390"/>
            <a:ext cx="7772400" cy="2259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1C54"/>
                </a:solidFill>
              </a:rPr>
              <a:t>Роль руководителя образовательной организации в повышении качества образования через призму контрольно-надзорной деятельности</a:t>
            </a:r>
            <a:endParaRPr lang="ru-RU" dirty="0">
              <a:solidFill>
                <a:srgbClr val="001C5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4112" y="4437112"/>
            <a:ext cx="5470376" cy="1371600"/>
          </a:xfrm>
        </p:spPr>
        <p:txBody>
          <a:bodyPr/>
          <a:lstStyle/>
          <a:p>
            <a:r>
              <a:rPr lang="ru-RU" dirty="0" smtClean="0">
                <a:solidFill>
                  <a:srgbClr val="001C54"/>
                </a:solidFill>
              </a:rPr>
              <a:t> </a:t>
            </a:r>
            <a:r>
              <a:rPr lang="ru-RU" dirty="0" err="1" smtClean="0">
                <a:solidFill>
                  <a:srgbClr val="001C54"/>
                </a:solidFill>
              </a:rPr>
              <a:t>Явкина</a:t>
            </a:r>
            <a:r>
              <a:rPr lang="ru-RU" dirty="0" smtClean="0">
                <a:solidFill>
                  <a:srgbClr val="001C54"/>
                </a:solidFill>
              </a:rPr>
              <a:t> Г.А.,  заместитель Министра  образования  Республики Мордовия</a:t>
            </a:r>
            <a:endParaRPr lang="ru-RU" dirty="0">
              <a:solidFill>
                <a:srgbClr val="001C5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7" y="476672"/>
            <a:ext cx="489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Министерство образования Республики Мордовия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AutoShape 2" descr="&amp;Bcy;&amp;iecy;&amp;lcy;&amp;gcy;&amp;ocy;&amp;rcy;&amp;ocy;&amp;dcy;&amp;scy;&amp;kcy;&amp;acy;&amp;yacy; &amp;ocy;&amp;bcy;&amp;lcy;&amp;acy;&amp;scy;&amp;tcy;&amp;softcy; &amp;Vcy;&amp;iecy;&amp;scy;&amp;tcy;&amp;acy;-&amp;M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ikc.belapk.ru/assets/images/ImageCach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87824" y="616136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1C54"/>
                </a:solidFill>
              </a:rPr>
              <a:t> Саранск, 2015 год</a:t>
            </a:r>
            <a:endParaRPr lang="ru-RU" b="1" dirty="0">
              <a:solidFill>
                <a:srgbClr val="001C5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7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58246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>
                <a:solidFill>
                  <a:srgbClr val="001C54"/>
                </a:solidFill>
              </a:rPr>
              <a:t>Типичные нарушения, выявленные в учреждениях  среднего профессионального образования:</a:t>
            </a:r>
            <a:endParaRPr lang="ru-RU" b="1" dirty="0">
              <a:solidFill>
                <a:srgbClr val="001C5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85902"/>
            <a:ext cx="8643998" cy="507209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1C54"/>
                </a:solidFill>
              </a:rPr>
              <a:t>не соответствие образовательных программ по специальностям государственным стандартам;</a:t>
            </a:r>
          </a:p>
          <a:p>
            <a:pPr algn="just"/>
            <a:r>
              <a:rPr lang="ru-RU" sz="1800" dirty="0" smtClean="0">
                <a:solidFill>
                  <a:srgbClr val="001C54"/>
                </a:solidFill>
              </a:rPr>
              <a:t>- наличие не в полном объеме методического обеспечения образовательного процесса (рабочих программ, программ практики, программ государственной (итоговой) аттестации) или несоответствие их содержания государственным стандартам по специальности;</a:t>
            </a:r>
          </a:p>
          <a:p>
            <a:pPr algn="just"/>
            <a:r>
              <a:rPr lang="ru-RU" sz="1800" dirty="0" smtClean="0">
                <a:solidFill>
                  <a:srgbClr val="001C54"/>
                </a:solidFill>
              </a:rPr>
              <a:t>- к педагогической деятельности допускаются лица без необходимого уровня образования и квалификации (порой вообще без профессионального образования);</a:t>
            </a:r>
          </a:p>
          <a:p>
            <a:pPr algn="just"/>
            <a:r>
              <a:rPr lang="ru-RU" sz="1800" dirty="0" smtClean="0">
                <a:solidFill>
                  <a:srgbClr val="001C54"/>
                </a:solidFill>
              </a:rPr>
              <a:t>- отсутствие части учебных кабинетов, мастерских и лабораторий,  необходимых для обучения профессии;</a:t>
            </a:r>
          </a:p>
          <a:p>
            <a:pPr algn="just"/>
            <a:r>
              <a:rPr lang="ru-RU" sz="1800" dirty="0" smtClean="0">
                <a:solidFill>
                  <a:srgbClr val="001C54"/>
                </a:solidFill>
              </a:rPr>
              <a:t>- нарушения порядка хранения, выдачи и заполнения бланков дипломов, свидетельств и приложений к ним; </a:t>
            </a:r>
          </a:p>
          <a:p>
            <a:pPr algn="just"/>
            <a:r>
              <a:rPr lang="ru-RU" sz="1800" dirty="0" smtClean="0">
                <a:solidFill>
                  <a:srgbClr val="001C54"/>
                </a:solidFill>
              </a:rPr>
              <a:t>- нарушение порядка проведения государственной (итоговой) аттестации.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1C54"/>
                </a:solidFill>
              </a:rPr>
              <a:t>результаты аккредитационной экспертизы  по общеобразовательным предметам в образовательных учреждениях  СПО :</a:t>
            </a:r>
            <a:endParaRPr lang="ru-RU" sz="2400" b="1" dirty="0">
              <a:solidFill>
                <a:srgbClr val="001C54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14348" y="2214554"/>
          <a:ext cx="7758138" cy="425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046"/>
                <a:gridCol w="2586046"/>
                <a:gridCol w="2586046"/>
              </a:tblGrid>
              <a:tr h="801735">
                <a:tc>
                  <a:txBody>
                    <a:bodyPr/>
                    <a:lstStyle/>
                    <a:p>
                      <a:pPr marR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обученности</a:t>
                      </a:r>
                      <a:r>
                        <a:rPr lang="ru-RU" sz="1800" kern="120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6911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R="45720"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anchor="ctr"/>
                </a:tc>
                <a:tc>
                  <a:txBody>
                    <a:bodyPr/>
                    <a:lstStyle/>
                    <a:p>
                      <a:pPr marR="45720"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691191">
                <a:tc>
                  <a:txBody>
                    <a:bodyPr/>
                    <a:lstStyle/>
                    <a:p>
                      <a:pPr marR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R="45720"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R="45720"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28,6%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691191">
                <a:tc>
                  <a:txBody>
                    <a:bodyPr/>
                    <a:lstStyle/>
                    <a:p>
                      <a:pPr marL="0" marR="4572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история</a:t>
                      </a: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R="45720"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r>
                        <a:rPr lang="ru-RU" sz="1800" kern="120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R="45720"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691191">
                <a:tc>
                  <a:txBody>
                    <a:bodyPr/>
                    <a:lstStyle/>
                    <a:p>
                      <a:pPr marR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R="45720"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r>
                        <a:rPr lang="ru-RU" sz="1800" kern="120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anchor="ctr"/>
                </a:tc>
                <a:tc>
                  <a:txBody>
                    <a:bodyPr/>
                    <a:lstStyle/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691191">
                <a:tc>
                  <a:txBody>
                    <a:bodyPr/>
                    <a:lstStyle/>
                    <a:p>
                      <a:pPr marR="45720"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r>
                        <a:rPr lang="ru-RU" sz="1800" kern="1200" dirty="0">
                          <a:solidFill>
                            <a:srgbClr val="001C54"/>
                          </a:solidFill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8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3384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ru-RU" sz="18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142984"/>
            <a:ext cx="6984776" cy="250033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B82"/>
                </a:solidFill>
              </a:rPr>
              <a:t>	</a:t>
            </a:r>
            <a:r>
              <a:rPr lang="ru-RU" sz="2000" b="1" dirty="0" smtClean="0">
                <a:solidFill>
                  <a:srgbClr val="001C54"/>
                </a:solidFill>
              </a:rPr>
              <a:t>Кандидаты на должность руководителя государственной или муниципальной образовательной организации и её руководитель проходят обязательную аттестацию.</a:t>
            </a:r>
            <a:r>
              <a:rPr lang="ru-RU" sz="1800" b="1" dirty="0" smtClean="0">
                <a:solidFill>
                  <a:srgbClr val="001C54"/>
                </a:solidFill>
              </a:rPr>
              <a:t/>
            </a:r>
            <a:br>
              <a:rPr lang="ru-RU" sz="1800" b="1" dirty="0" smtClean="0">
                <a:solidFill>
                  <a:srgbClr val="001C54"/>
                </a:solidFill>
              </a:rPr>
            </a:br>
            <a:r>
              <a:rPr lang="ru-RU" sz="1600" b="1" dirty="0" smtClean="0">
                <a:solidFill>
                  <a:srgbClr val="001C54"/>
                </a:solidFill>
              </a:rPr>
              <a:t/>
            </a:r>
            <a:br>
              <a:rPr lang="ru-RU" sz="1600" b="1" dirty="0" smtClean="0">
                <a:solidFill>
                  <a:srgbClr val="001C54"/>
                </a:solidFill>
              </a:rPr>
            </a:br>
            <a:r>
              <a:rPr lang="ru-RU" sz="1600" b="1" dirty="0" smtClean="0">
                <a:solidFill>
                  <a:srgbClr val="001C54"/>
                </a:solidFill>
              </a:rPr>
              <a:t>		       (статья </a:t>
            </a:r>
            <a:r>
              <a:rPr lang="ru-RU" sz="1600" b="1" dirty="0">
                <a:solidFill>
                  <a:srgbClr val="001C54"/>
                </a:solidFill>
              </a:rPr>
              <a:t>51 Федерального </a:t>
            </a:r>
            <a:r>
              <a:rPr lang="ru-RU" sz="1600" b="1" dirty="0" smtClean="0">
                <a:solidFill>
                  <a:srgbClr val="001C54"/>
                </a:solidFill>
              </a:rPr>
              <a:t>закона «Об 			       образовании </a:t>
            </a:r>
            <a:r>
              <a:rPr lang="ru-RU" sz="1600" b="1" dirty="0">
                <a:solidFill>
                  <a:srgbClr val="001C54"/>
                </a:solidFill>
              </a:rPr>
              <a:t>в </a:t>
            </a:r>
            <a:r>
              <a:rPr lang="ru-RU" sz="1600" b="1" dirty="0" smtClean="0">
                <a:solidFill>
                  <a:srgbClr val="001C54"/>
                </a:solidFill>
              </a:rPr>
              <a:t>Российской Федерации»)</a:t>
            </a:r>
            <a:endParaRPr lang="ru-RU" sz="1600" b="1" dirty="0">
              <a:solidFill>
                <a:srgbClr val="001C5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3786190"/>
            <a:ext cx="8352928" cy="21168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860000"/>
                </a:solidFill>
              </a:rPr>
              <a:t>Н</a:t>
            </a:r>
            <a:r>
              <a:rPr lang="ru-RU" sz="2800" b="1" dirty="0" smtClean="0">
                <a:solidFill>
                  <a:srgbClr val="860000"/>
                </a:solidFill>
              </a:rPr>
              <a:t>е </a:t>
            </a:r>
            <a:r>
              <a:rPr lang="ru-RU" sz="2800" b="1" dirty="0">
                <a:solidFill>
                  <a:srgbClr val="860000"/>
                </a:solidFill>
              </a:rPr>
              <a:t>установлены</a:t>
            </a:r>
            <a:r>
              <a:rPr lang="ru-RU" b="1" dirty="0">
                <a:solidFill>
                  <a:srgbClr val="860000"/>
                </a:solidFill>
              </a:rPr>
              <a:t> </a:t>
            </a:r>
            <a:endParaRPr lang="ru-RU" b="1" dirty="0" smtClean="0">
              <a:solidFill>
                <a:srgbClr val="86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860000"/>
                </a:solidFill>
              </a:rPr>
              <a:t>порядок </a:t>
            </a:r>
            <a:r>
              <a:rPr lang="ru-RU" b="1" dirty="0">
                <a:solidFill>
                  <a:srgbClr val="860000"/>
                </a:solidFill>
              </a:rPr>
              <a:t>и сроки</a:t>
            </a:r>
            <a:r>
              <a:rPr lang="ru-RU" dirty="0"/>
              <a:t> </a:t>
            </a:r>
            <a:r>
              <a:rPr lang="ru-RU" dirty="0">
                <a:solidFill>
                  <a:srgbClr val="001C54"/>
                </a:solidFill>
              </a:rPr>
              <a:t>проведения аттестации кандидатов на должность руководителя и руководителя государственной или муниципальной образовательной организации.</a:t>
            </a:r>
          </a:p>
        </p:txBody>
      </p:sp>
      <p:pic>
        <p:nvPicPr>
          <p:cNvPr id="3074" name="Picture 2" descr="C:\Users\user\Desktop\zacon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1766888" cy="23098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79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1C54"/>
                </a:solidFill>
              </a:rPr>
              <a:t>Слагаемые успешного руководства образовательной организацией</a:t>
            </a:r>
            <a:endParaRPr lang="ru-RU" b="1" dirty="0">
              <a:solidFill>
                <a:srgbClr val="001C5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59832" y="1628800"/>
            <a:ext cx="5941324" cy="4873752"/>
          </a:xfrm>
        </p:spPr>
        <p:txBody>
          <a:bodyPr/>
          <a:lstStyle/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solidFill>
                  <a:srgbClr val="001C54"/>
                </a:solidFill>
              </a:rPr>
              <a:t>правовая культура руководителя,</a:t>
            </a: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solidFill>
                  <a:srgbClr val="001C54"/>
                </a:solidFill>
              </a:rPr>
              <a:t>самостоятельность руководителя ,</a:t>
            </a: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solidFill>
                  <a:srgbClr val="001C54"/>
                </a:solidFill>
              </a:rPr>
              <a:t>твердый характер, </a:t>
            </a: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solidFill>
                  <a:srgbClr val="001C54"/>
                </a:solidFill>
              </a:rPr>
              <a:t>инициативность и смелость,</a:t>
            </a: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solidFill>
                  <a:srgbClr val="001C54"/>
                </a:solidFill>
              </a:rPr>
              <a:t>умение ставить цели и достигать их,</a:t>
            </a: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solidFill>
                  <a:srgbClr val="001C54"/>
                </a:solidFill>
              </a:rPr>
              <a:t>способность решать проблемы,</a:t>
            </a: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solidFill>
                  <a:srgbClr val="001C54"/>
                </a:solidFill>
              </a:rPr>
              <a:t>ответственность, </a:t>
            </a: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solidFill>
                  <a:srgbClr val="001C54"/>
                </a:solidFill>
              </a:rPr>
              <a:t>самоконтроль</a:t>
            </a:r>
            <a:endParaRPr lang="ru-RU" dirty="0">
              <a:solidFill>
                <a:srgbClr val="001C54"/>
              </a:solidFill>
            </a:endParaRPr>
          </a:p>
        </p:txBody>
      </p:sp>
      <p:sp>
        <p:nvSpPr>
          <p:cNvPr id="5" name="Пирог 4"/>
          <p:cNvSpPr/>
          <p:nvPr/>
        </p:nvSpPr>
        <p:spPr>
          <a:xfrm>
            <a:off x="323528" y="1628800"/>
            <a:ext cx="4824536" cy="4608512"/>
          </a:xfrm>
          <a:prstGeom prst="pie">
            <a:avLst>
              <a:gd name="adj1" fmla="val 5361600"/>
              <a:gd name="adj2" fmla="val 16200000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sp>
      <p:sp>
        <p:nvSpPr>
          <p:cNvPr id="6" name="Пирог 5"/>
          <p:cNvSpPr/>
          <p:nvPr/>
        </p:nvSpPr>
        <p:spPr>
          <a:xfrm>
            <a:off x="611560" y="1988840"/>
            <a:ext cx="4248472" cy="4248472"/>
          </a:xfrm>
          <a:prstGeom prst="pie">
            <a:avLst>
              <a:gd name="adj1" fmla="val 5400000"/>
              <a:gd name="adj2" fmla="val 16176370"/>
            </a:avLst>
          </a:prstGeom>
          <a:solidFill>
            <a:srgbClr val="92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ирог 7"/>
          <p:cNvSpPr/>
          <p:nvPr/>
        </p:nvSpPr>
        <p:spPr>
          <a:xfrm>
            <a:off x="1001729" y="2420888"/>
            <a:ext cx="3456383" cy="3813581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FFFFCC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ирог 8"/>
          <p:cNvSpPr/>
          <p:nvPr/>
        </p:nvSpPr>
        <p:spPr>
          <a:xfrm>
            <a:off x="1331641" y="2708920"/>
            <a:ext cx="2808311" cy="3477817"/>
          </a:xfrm>
          <a:prstGeom prst="pie">
            <a:avLst>
              <a:gd name="adj1" fmla="val 5400000"/>
              <a:gd name="adj2" fmla="val 16180202"/>
            </a:avLst>
          </a:prstGeom>
          <a:solidFill>
            <a:srgbClr val="92D05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ирог 6"/>
          <p:cNvSpPr/>
          <p:nvPr/>
        </p:nvSpPr>
        <p:spPr>
          <a:xfrm>
            <a:off x="1619672" y="3140968"/>
            <a:ext cx="2232248" cy="3096344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ирог 9"/>
          <p:cNvSpPr/>
          <p:nvPr/>
        </p:nvSpPr>
        <p:spPr>
          <a:xfrm>
            <a:off x="1907704" y="3561789"/>
            <a:ext cx="1644435" cy="267268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ирог 10"/>
          <p:cNvSpPr/>
          <p:nvPr/>
        </p:nvSpPr>
        <p:spPr>
          <a:xfrm>
            <a:off x="2213738" y="4113076"/>
            <a:ext cx="1044116" cy="2124236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06600">
              <a:alpha val="95000"/>
            </a:srgb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ирог 11"/>
          <p:cNvSpPr/>
          <p:nvPr/>
        </p:nvSpPr>
        <p:spPr>
          <a:xfrm>
            <a:off x="2375756" y="4509119"/>
            <a:ext cx="720080" cy="1725349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bg2">
              <a:lumMod val="50000"/>
              <a:alpha val="9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2225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1C54"/>
                </a:solidFill>
              </a:rPr>
              <a:t>Программа развития образовательной организации</a:t>
            </a:r>
            <a:endParaRPr lang="ru-RU" sz="2400" b="1" dirty="0">
              <a:solidFill>
                <a:srgbClr val="001C5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8367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60000"/>
                </a:solidFill>
              </a:rPr>
              <a:t>Федеральная программа</a:t>
            </a:r>
            <a:endParaRPr lang="ru-RU" b="1" dirty="0">
              <a:solidFill>
                <a:srgbClr val="86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7" y="595586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60000"/>
                </a:solidFill>
              </a:rPr>
              <a:t>Программа образовательной организации</a:t>
            </a:r>
            <a:endParaRPr lang="ru-RU" sz="1600" b="1" dirty="0">
              <a:solidFill>
                <a:srgbClr val="86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766220"/>
            <a:ext cx="6012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1C54"/>
                </a:solidFill>
              </a:rPr>
              <a:t>Программа развития </a:t>
            </a:r>
            <a:r>
              <a:rPr lang="ru-RU" dirty="0">
                <a:solidFill>
                  <a:srgbClr val="001C54"/>
                </a:solidFill>
              </a:rPr>
              <a:t>– это прежде </a:t>
            </a:r>
            <a:r>
              <a:rPr lang="ru-RU" b="1" dirty="0">
                <a:solidFill>
                  <a:srgbClr val="001C54"/>
                </a:solidFill>
              </a:rPr>
              <a:t>программа изменений</a:t>
            </a:r>
            <a:r>
              <a:rPr lang="ru-RU" dirty="0">
                <a:solidFill>
                  <a:srgbClr val="001C54"/>
                </a:solidFill>
              </a:rPr>
              <a:t>, которые необходимо осуществить в образовательном учреждении для его успешного </a:t>
            </a:r>
            <a:r>
              <a:rPr lang="ru-RU" b="1" dirty="0">
                <a:solidFill>
                  <a:srgbClr val="001C54"/>
                </a:solidFill>
              </a:rPr>
              <a:t>выживания и удовлетворения</a:t>
            </a:r>
            <a:r>
              <a:rPr lang="ru-RU" dirty="0">
                <a:solidFill>
                  <a:srgbClr val="001C54"/>
                </a:solidFill>
              </a:rPr>
              <a:t> меняющихся </a:t>
            </a:r>
            <a:r>
              <a:rPr lang="ru-RU" b="1" dirty="0">
                <a:solidFill>
                  <a:srgbClr val="001C54"/>
                </a:solidFill>
              </a:rPr>
              <a:t>потребностей</a:t>
            </a:r>
            <a:r>
              <a:rPr lang="ru-RU" dirty="0">
                <a:solidFill>
                  <a:srgbClr val="001C54"/>
                </a:solidFill>
              </a:rPr>
              <a:t> государства, общества и личности. </a:t>
            </a:r>
          </a:p>
        </p:txBody>
      </p:sp>
      <p:pic>
        <p:nvPicPr>
          <p:cNvPr id="8195" name="Picture 3" descr="C:\Users\user\Desktop\sankt-peterburg-pomoschnik_rukovoditelya_otdela_prodazh_17094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04" t="3456" r="19646" b="5955"/>
          <a:stretch/>
        </p:blipFill>
        <p:spPr bwMode="auto">
          <a:xfrm>
            <a:off x="2915816" y="3210722"/>
            <a:ext cx="3631962" cy="3563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11560" y="1484784"/>
            <a:ext cx="1001022" cy="1430031"/>
            <a:chOff x="1" y="7294"/>
            <a:chExt cx="1001022" cy="1430031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214504" y="221799"/>
              <a:ext cx="1430031" cy="1001022"/>
            </a:xfrm>
            <a:prstGeom prst="chevron">
              <a:avLst/>
            </a:prstGeom>
            <a:solidFill>
              <a:srgbClr val="920000"/>
            </a:solidFill>
            <a:ln>
              <a:solidFill>
                <a:srgbClr val="92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1" y="507805"/>
              <a:ext cx="1001022" cy="42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11560" y="2497961"/>
            <a:ext cx="1001022" cy="1430031"/>
            <a:chOff x="1" y="7294"/>
            <a:chExt cx="1001022" cy="1430031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214504" y="221799"/>
              <a:ext cx="1430031" cy="1001022"/>
            </a:xfrm>
            <a:prstGeom prst="chevron">
              <a:avLst/>
            </a:prstGeom>
            <a:solidFill>
              <a:srgbClr val="920000"/>
            </a:solidFill>
            <a:ln>
              <a:solidFill>
                <a:srgbClr val="92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1" y="507805"/>
              <a:ext cx="1001022" cy="42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1560" y="4509120"/>
            <a:ext cx="1001022" cy="1430031"/>
            <a:chOff x="1" y="7294"/>
            <a:chExt cx="1001022" cy="1430031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214504" y="221799"/>
              <a:ext cx="1430031" cy="1001022"/>
            </a:xfrm>
            <a:prstGeom prst="chevron">
              <a:avLst/>
            </a:prstGeom>
            <a:solidFill>
              <a:srgbClr val="920000"/>
            </a:solidFill>
            <a:ln>
              <a:solidFill>
                <a:srgbClr val="92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" y="507805"/>
              <a:ext cx="1001022" cy="42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1559" y="3501008"/>
            <a:ext cx="1001022" cy="1430031"/>
            <a:chOff x="1" y="7294"/>
            <a:chExt cx="1001022" cy="1430031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214504" y="221799"/>
              <a:ext cx="1430031" cy="1001022"/>
            </a:xfrm>
            <a:prstGeom prst="chevron">
              <a:avLst/>
            </a:prstGeom>
            <a:solidFill>
              <a:srgbClr val="920000"/>
            </a:solidFill>
            <a:ln>
              <a:solidFill>
                <a:srgbClr val="92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1" y="507805"/>
              <a:ext cx="1001022" cy="42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351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гнутая вверх стрелка 13"/>
          <p:cNvSpPr/>
          <p:nvPr/>
        </p:nvSpPr>
        <p:spPr>
          <a:xfrm>
            <a:off x="4716016" y="2888940"/>
            <a:ext cx="3043836" cy="972108"/>
          </a:xfrm>
          <a:prstGeom prst="curved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3" name="Picture 3" descr="C:\Users\user\Desktop\412680_1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18" r="8001" b="6766"/>
          <a:stretch/>
        </p:blipFill>
        <p:spPr bwMode="auto">
          <a:xfrm>
            <a:off x="251420" y="3068960"/>
            <a:ext cx="2448372" cy="3552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2195736" y="1002260"/>
            <a:ext cx="3043836" cy="972108"/>
          </a:xfrm>
          <a:prstGeom prst="curved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83324" y="3807178"/>
            <a:ext cx="4022698" cy="2592288"/>
          </a:xfrm>
          <a:prstGeom prst="ellipse">
            <a:avLst/>
          </a:prstGeom>
          <a:solidFill>
            <a:srgbClr val="006600"/>
          </a:solidFill>
          <a:ln>
            <a:solidFill>
              <a:srgbClr val="00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Организация предоставления образования – это конечный продукт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76672"/>
            <a:ext cx="2304256" cy="1512168"/>
          </a:xfrm>
          <a:prstGeom prst="roundRect">
            <a:avLst/>
          </a:prstGeom>
          <a:solidFill>
            <a:srgbClr val="568424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мониторинг реализации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36" y="2071678"/>
            <a:ext cx="3357586" cy="1886680"/>
          </a:xfrm>
          <a:prstGeom prst="roundRect">
            <a:avLst/>
          </a:prstGeom>
          <a:solidFill>
            <a:srgbClr val="568424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соответствующих кадровых, материальных, финансовых условий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686800" cy="414342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b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61 </a:t>
            </a:r>
            <a:r>
              <a:rPr lang="ru-RU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контрольно-надзорное мероприятие, в ходе которых проверены все ППЭ. </a:t>
            </a:r>
          </a:p>
          <a:p>
            <a:pPr marL="0" indent="450850" algn="just">
              <a:defRPr/>
            </a:pPr>
            <a:r>
              <a:rPr lang="ru-RU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Составлено </a:t>
            </a:r>
            <a:r>
              <a:rPr lang="ru-RU" b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протоколов об административном правонарушении, предусмотренных частью 4 статьи 19.30 Кодекса Российской Федерации об административных правонарушениях, из них:</a:t>
            </a:r>
          </a:p>
          <a:p>
            <a:pPr marL="0" indent="450850" algn="just">
              <a:buNone/>
              <a:defRPr/>
            </a:pPr>
            <a:r>
              <a:rPr lang="ru-RU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на организаторов в аудитории - </a:t>
            </a:r>
            <a:r>
              <a:rPr lang="ru-RU" b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протокола;</a:t>
            </a:r>
          </a:p>
          <a:p>
            <a:pPr marL="0" indent="450850" algn="just">
              <a:buNone/>
              <a:defRPr/>
            </a:pPr>
            <a:r>
              <a:rPr lang="ru-RU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на обучающихся  - </a:t>
            </a:r>
            <a:r>
              <a:rPr lang="ru-RU" b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протокола.</a:t>
            </a:r>
          </a:p>
          <a:p>
            <a:pPr marL="0" indent="450850" algn="just">
              <a:defRPr/>
            </a:pPr>
            <a:r>
              <a:rPr lang="ru-RU" dirty="0" smtClean="0">
                <a:solidFill>
                  <a:srgbClr val="001C54"/>
                </a:solidFill>
              </a:rPr>
              <a:t>Общая сумма наложенных административных штрафов  –  85 тысяч рублей.</a:t>
            </a:r>
            <a:endParaRPr lang="ru-RU" dirty="0" smtClean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КОНТРОЛЬ ЗА  СОБЛЮДЕНИЕМ ПОРЯДКА ПРОВЕДЕНИЯ ЕДИНОГО ГОСУДАРСТВЕННОГО ЭКЗАМЕНА </a:t>
            </a:r>
            <a:endParaRPr lang="ru-RU" b="1" dirty="0">
              <a:solidFill>
                <a:srgbClr val="001C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ser\Desktop\учимся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" y="3571876"/>
            <a:ext cx="3940404" cy="328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860000"/>
                </a:solidFill>
                <a:latin typeface="Times New Roman"/>
                <a:ea typeface="Calibri"/>
              </a:rPr>
              <a:t>компетентность </a:t>
            </a:r>
            <a:r>
              <a:rPr lang="ru-RU" sz="3200" b="1" dirty="0">
                <a:solidFill>
                  <a:srgbClr val="860000"/>
                </a:solidFill>
                <a:latin typeface="Times New Roman"/>
                <a:ea typeface="Calibri"/>
              </a:rPr>
              <a:t>и </a:t>
            </a:r>
            <a:r>
              <a:rPr lang="ru-RU" sz="3200" b="1" dirty="0" err="1">
                <a:solidFill>
                  <a:srgbClr val="860000"/>
                </a:solidFill>
                <a:latin typeface="Times New Roman"/>
                <a:ea typeface="Calibri"/>
              </a:rPr>
              <a:t>обученность</a:t>
            </a:r>
            <a:r>
              <a:rPr lang="ru-RU" sz="3200" b="1" dirty="0">
                <a:solidFill>
                  <a:srgbClr val="860000"/>
                </a:solidFill>
                <a:latin typeface="Times New Roman"/>
                <a:ea typeface="Calibri"/>
              </a:rPr>
              <a:t> </a:t>
            </a:r>
            <a:r>
              <a:rPr lang="ru-RU" sz="3200" b="1" dirty="0" smtClean="0">
                <a:solidFill>
                  <a:srgbClr val="860000"/>
                </a:solidFill>
                <a:latin typeface="Times New Roman"/>
                <a:ea typeface="Calibri"/>
              </a:rPr>
              <a:t>кадров</a:t>
            </a:r>
            <a:r>
              <a:rPr lang="ru-RU" sz="3200" b="1" dirty="0">
                <a:solidFill>
                  <a:srgbClr val="860000"/>
                </a:solidFill>
                <a:latin typeface="Times New Roman"/>
                <a:ea typeface="Calibri"/>
              </a:rPr>
              <a:t> </a:t>
            </a:r>
            <a:r>
              <a:rPr lang="ru-RU" sz="3200" dirty="0" smtClean="0">
                <a:solidFill>
                  <a:srgbClr val="860000"/>
                </a:solidFill>
                <a:latin typeface="Times New Roman"/>
                <a:ea typeface="Calibri"/>
              </a:rPr>
              <a:t>-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важнейшие требования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федеральных государственных образовательных стандартов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43306" y="3143248"/>
            <a:ext cx="5249174" cy="3357586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002B82"/>
              </a:buClr>
              <a:buSzPct val="120000"/>
              <a:buFont typeface="Arial" pitchFamily="34" charset="0"/>
              <a:buChar char="•"/>
            </a:pPr>
            <a:endParaRPr lang="ru-RU" dirty="0" smtClean="0">
              <a:solidFill>
                <a:srgbClr val="001C54"/>
              </a:solidFill>
            </a:endParaRPr>
          </a:p>
          <a:p>
            <a:pPr algn="just">
              <a:buClr>
                <a:srgbClr val="002B82"/>
              </a:buClr>
              <a:buSzPct val="120000"/>
              <a:buFont typeface="Arial" pitchFamily="34" charset="0"/>
              <a:buChar char="•"/>
            </a:pPr>
            <a:endParaRPr lang="ru-RU" dirty="0">
              <a:solidFill>
                <a:srgbClr val="001C54"/>
              </a:solidFill>
            </a:endParaRPr>
          </a:p>
          <a:p>
            <a:pPr algn="just">
              <a:buClr>
                <a:srgbClr val="002B82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solidFill>
                  <a:srgbClr val="001C54"/>
                </a:solidFill>
              </a:rPr>
              <a:t>Письмо Министерства образования и науки РФ и ЦК Профсоюза работников народного образования и науки РФ от 23 марта 2015 г.                  № 08-415/124 «О реализации права педагогических работников на дополнительное профессиональное образование»</a:t>
            </a:r>
          </a:p>
          <a:p>
            <a:pPr algn="just">
              <a:buClr>
                <a:srgbClr val="002B82"/>
              </a:buClr>
              <a:buSzPct val="120000"/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643050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B82"/>
              </a:buClr>
              <a:buSzPct val="1200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1C54"/>
                </a:solidFill>
              </a:rPr>
              <a:t>создание условий и организация дополнительного профессионального образования работников - одна из компетенций образовательной организации; </a:t>
            </a:r>
          </a:p>
          <a:p>
            <a:pPr algn="just">
              <a:buClr>
                <a:srgbClr val="002B82"/>
              </a:buClr>
              <a:buSzPct val="120000"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1C54"/>
                </a:solidFill>
              </a:rPr>
              <a:t>систематическое повышение своего профессионального уровня - обязанность педагогических работников.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9237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1C54"/>
                </a:solidFill>
              </a:rPr>
              <a:t>Ежегодное </a:t>
            </a:r>
            <a:r>
              <a:rPr lang="ru-RU" sz="2400" b="1" dirty="0" err="1">
                <a:solidFill>
                  <a:srgbClr val="001C54"/>
                </a:solidFill>
              </a:rPr>
              <a:t>самообследование</a:t>
            </a:r>
            <a:r>
              <a:rPr lang="ru-RU" sz="2400" dirty="0">
                <a:solidFill>
                  <a:srgbClr val="001C54"/>
                </a:solidFill>
              </a:rPr>
              <a:t> образовательной </a:t>
            </a:r>
            <a:r>
              <a:rPr lang="ru-RU" sz="2400" dirty="0" smtClean="0">
                <a:solidFill>
                  <a:srgbClr val="001C54"/>
                </a:solidFill>
              </a:rPr>
              <a:t>организацией -</a:t>
            </a:r>
            <a:r>
              <a:rPr lang="ru-RU" sz="2400" dirty="0">
                <a:solidFill>
                  <a:srgbClr val="001C54"/>
                </a:solidFill>
              </a:rPr>
              <a:t> важный инструмент повышения эффективности функционирования </a:t>
            </a:r>
            <a:r>
              <a:rPr lang="ru-RU" sz="2400" dirty="0" smtClean="0">
                <a:solidFill>
                  <a:srgbClr val="001C54"/>
                </a:solidFill>
              </a:rPr>
              <a:t>учреждения</a:t>
            </a:r>
            <a:endParaRPr lang="ru-RU" sz="2400" dirty="0">
              <a:solidFill>
                <a:srgbClr val="001C5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2686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проведение </a:t>
            </a:r>
            <a:r>
              <a:rPr lang="ru-RU" sz="1400" b="1" dirty="0" smtClean="0">
                <a:solidFill>
                  <a:srgbClr val="002060"/>
                </a:solidFill>
              </a:rPr>
              <a:t>оценки: </a:t>
            </a: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образовательной </a:t>
            </a:r>
            <a:r>
              <a:rPr lang="ru-RU" sz="1400" dirty="0">
                <a:solidFill>
                  <a:srgbClr val="002060"/>
                </a:solidFill>
              </a:rPr>
              <a:t>деятельности,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системы </a:t>
            </a:r>
            <a:r>
              <a:rPr lang="ru-RU" sz="1400" dirty="0">
                <a:solidFill>
                  <a:srgbClr val="002060"/>
                </a:solidFill>
              </a:rPr>
              <a:t>управления организации,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содержания </a:t>
            </a:r>
            <a:r>
              <a:rPr lang="ru-RU" sz="1400" dirty="0">
                <a:solidFill>
                  <a:srgbClr val="002060"/>
                </a:solidFill>
              </a:rPr>
              <a:t>и качества подготовки обучающихся,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организации </a:t>
            </a:r>
            <a:r>
              <a:rPr lang="ru-RU" sz="1400" dirty="0">
                <a:solidFill>
                  <a:srgbClr val="002060"/>
                </a:solidFill>
              </a:rPr>
              <a:t>учебного процесса,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качества </a:t>
            </a:r>
            <a:r>
              <a:rPr lang="ru-RU" sz="1400" dirty="0">
                <a:solidFill>
                  <a:srgbClr val="002060"/>
                </a:solidFill>
              </a:rPr>
              <a:t>кадрового, учебно-методического, библиотечно-информационного обеспечения,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материально-технической </a:t>
            </a:r>
            <a:r>
              <a:rPr lang="ru-RU" sz="1400" dirty="0">
                <a:solidFill>
                  <a:srgbClr val="002060"/>
                </a:solidFill>
              </a:rPr>
              <a:t>базы, 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Clr>
                <a:srgbClr val="001C54"/>
              </a:buClr>
              <a:buSzPct val="120000"/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функционирования </a:t>
            </a:r>
            <a:r>
              <a:rPr lang="ru-RU" sz="1400" dirty="0">
                <a:solidFill>
                  <a:srgbClr val="002060"/>
                </a:solidFill>
              </a:rPr>
              <a:t>внутренней системы оценки качества образования,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анализ показателей </a:t>
            </a:r>
            <a:r>
              <a:rPr lang="ru-RU" sz="1400" dirty="0">
                <a:solidFill>
                  <a:srgbClr val="002060"/>
                </a:solidFill>
              </a:rPr>
              <a:t>деятельности организации, подлежащей </a:t>
            </a:r>
            <a:r>
              <a:rPr lang="ru-RU" sz="1400" dirty="0" err="1" smtClean="0">
                <a:solidFill>
                  <a:srgbClr val="002060"/>
                </a:solidFill>
              </a:rPr>
              <a:t>самообследованию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797152"/>
            <a:ext cx="515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1C54"/>
                </a:solidFill>
              </a:rPr>
              <a:t>Анализ результатов </a:t>
            </a:r>
            <a:r>
              <a:rPr lang="ru-RU" sz="2400" b="1" dirty="0" err="1" smtClean="0">
                <a:solidFill>
                  <a:srgbClr val="001C54"/>
                </a:solidFill>
              </a:rPr>
              <a:t>самообследования</a:t>
            </a:r>
            <a:r>
              <a:rPr lang="ru-RU" sz="2400" b="1" dirty="0" smtClean="0">
                <a:solidFill>
                  <a:srgbClr val="001C54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 принятие управленческих решений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4910"/>
            <a:ext cx="2073752" cy="207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56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4389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solidFill>
                  <a:srgbClr val="001C54"/>
                </a:solidFill>
              </a:rPr>
              <a:t>Типичные нарушения, выявленные в ходе проверок органов местного самоуправления:</a:t>
            </a:r>
            <a:endParaRPr lang="ru-RU" sz="2000" dirty="0">
              <a:solidFill>
                <a:srgbClr val="001C5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72560" cy="485778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не зарегистрировано право оперативного управления  на здания образовательных организаций и право бессрочного (постоянного) пользования земельным участком образовательной организации;</a:t>
            </a:r>
          </a:p>
          <a:p>
            <a:pPr algn="just"/>
            <a:r>
              <a:rPr lang="ru-RU" sz="16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 ликвидация образовательных организаций  проводиться без учета мнения жителей сельского поселения  и проведения экспертной оценки последствий принятого решения;</a:t>
            </a:r>
          </a:p>
          <a:p>
            <a:pPr algn="just"/>
            <a:r>
              <a:rPr lang="ru-RU" sz="16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кандидаты на должность руководителя аттестованы на соответствие занимаемой должности уже после поступления на работу;</a:t>
            </a:r>
          </a:p>
          <a:p>
            <a:pPr algn="just"/>
            <a:r>
              <a:rPr lang="ru-RU" sz="16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кандидаты на должность руководителя приняты на работу без проведения проверки о наличии (отсутствии) судимости;</a:t>
            </a:r>
          </a:p>
          <a:p>
            <a:pPr algn="just"/>
            <a:r>
              <a:rPr lang="ru-RU" sz="16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на должность руководителей образовательных организаций приняты  работники, образование которых не соответствует квалификационным требованиям, указанным в Едином Квалификационном справочнике должностей руководителей, специалистов и служащих;</a:t>
            </a:r>
          </a:p>
          <a:p>
            <a:pPr algn="just"/>
            <a:r>
              <a:rPr lang="ru-RU" sz="16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в трудовых договорах руководителей бюджетных образовательных учреждений отсутствуют показатели эффективности и результативности работы;</a:t>
            </a:r>
          </a:p>
          <a:p>
            <a:pPr algn="just"/>
            <a:r>
              <a:rPr lang="ru-RU" sz="16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отсутствуют отчеты о результатах самообследования подведомственных образовательных организаций;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72518" cy="122553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altLang="ru-RU" sz="32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Полномочия контрольно-надзорной службы Министерства образования </a:t>
            </a:r>
            <a:br>
              <a:rPr lang="ru-RU" altLang="ru-RU" sz="32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643050"/>
            <a:ext cx="7858180" cy="4830902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Лицензирование образовательной деятельности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аккредитация образовательной деятельности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Подтверждение документов об образовании (квалификации), об ученых степенях и ученых званиях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defTabSz="949325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контроль(надзор),  лицензионный контроль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15370" cy="7143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1C54"/>
                </a:solidFill>
              </a:rPr>
              <a:t>Типичные нарушения, выявленные в ходе проверок органов местного самоуправления:</a:t>
            </a:r>
            <a:endParaRPr lang="ru-RU" sz="1800" dirty="0">
              <a:solidFill>
                <a:srgbClr val="001C5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643998" cy="521497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не ведется учет форм получения образования, определенных родителями (законными представителями) детей;</a:t>
            </a:r>
          </a:p>
          <a:p>
            <a:pPr algn="just"/>
            <a:endParaRPr lang="ru-RU" sz="1800" dirty="0" smtClean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органом местного самоуправления не установлены сроки проведения мониторинга системы образования, предусмотренного статьей 97 частью 4 Федерального закона "Об образовании в Российской Федерации";</a:t>
            </a:r>
          </a:p>
          <a:p>
            <a:pPr algn="just">
              <a:buNone/>
            </a:pPr>
            <a:endParaRPr lang="ru-RU" sz="1800" dirty="0" smtClean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в нарушение Приказа Министерства образования и науки РФ «Об утверждении Порядка проведения всероссийской олимпиады школьников» отсутствуют документы, подтверждающие  проведение школьного и муниципального этапов олимпиады;</a:t>
            </a:r>
          </a:p>
          <a:p>
            <a:pPr algn="just"/>
            <a:endParaRPr lang="ru-RU" sz="1800" dirty="0" smtClean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в нарушении ст. 40 Федерального закона «Об образовании в РФ», Федерального закона «О безопасности дорожного движения» - комиссией по обследованию школьных автобусных маршрутов не проведено весенне-летнее обследование дорожных условий в целях оценки соответствия технического состояния и уровня содержания автомобильных дорог школьных автобусных маршрутов 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8929718" cy="642942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900" b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    - в нарушение Федерального закона «Об образовании в Российской Федерации» </a:t>
            </a:r>
            <a:r>
              <a:rPr lang="ru-RU" sz="29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не разработаны </a:t>
            </a:r>
            <a:r>
              <a:rPr lang="ru-RU" sz="2900" b="1" i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регламентирующие: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организацию 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 в муниципальных образовательных организациях 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организацию предоставления дополнительного образования детей в муниципальных образовательных организациях 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порядок создания, реорганизации, ликвидации муниципальных образовательных организаций (п. 4 ч. 1             ст. 9 Закона «Об образовании в Российской Федерации»);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обеспечение содержания зданий и сооружений муниципальных организаций, обустройство прилегающих к ним территорий (п. 5 ч. 1 ст. 9 Закона «Об образовании в Российской Федерации»);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учет детей, подлежащих обучению по образовательным программам дошкольного, начального общего, основного общего и среднего общего образования (п. 6 ч. 1 ст. 9, ч. 5 ст. 63 Закона «Об образовании в Российской Федерации»);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закрепление муниципальных общеобразовательных организаций за конкретными территориями муниципального района (ч. 5 ст. 63 Закона «Об образовании в Российской Федерации»); 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учет форм получения образования, определенных родителями (законными представителями детей, имеющих право на получение общего образования (ч. 5 ст. 63 Закона «Об образовании в Российской Федерации»);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об олимпиадах и иных интеллектуальных и (или) творческих конкурсах, физкультурных и спортивных мероприятиях, направленных на выявление и развитие у обучающихся интеллектуальных и творческих способностей, способностей к занятию физической культурой и спортом, интереса к научной (научно-исследовательской), творческой, физкультурно-спортивной деятельности, на пропаганду научных знаний, творческих и спортивных достижений (ч. 2 ст. 77 Закона «Об образовании в Российской Федерации»);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порядок и случаи обеспечения питанием обучающихся за счет бюджетных ассигнований местных бюджетов (ч. 4 ст. 37 Закона «Об образовании в Российской Федерации»);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организацию бесплатной перевозки обучающихся в муниципальных образовательных организациях, реализующих основные общеобразовательные программы, между поселениями (ч. 2 ст. 40 Закона «Об образовании в Российской Федерации»);</a:t>
            </a:r>
          </a:p>
          <a:p>
            <a:pPr algn="just"/>
            <a:r>
              <a:rPr lang="ru-RU" sz="2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порядок предоставления учредителю и общественности ежегодного отчета о поступлении и расходовании финансовых и материальных средств, а также отчета о результатах самообследования образовательных организаций (п. 2 ч. 3 ст. 28 Закона «Об образовании в Российской Федерации»).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7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Полномочия муниципальных органов управления образованием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196975"/>
            <a:ext cx="8858250" cy="5545138"/>
          </a:xfrm>
        </p:spPr>
        <p:txBody>
          <a:bodyPr>
            <a:normAutofit fontScale="550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24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Федеральному закону от 29.12.2012 № 273-ФЗ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Полномочия, ранее не закрепленные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бесплатной перевозки обучающихся;</a:t>
            </a:r>
          </a:p>
          <a:p>
            <a:pPr algn="just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руководителей и кандидатов на должность руководителей муниципальных образовательных организаций ;</a:t>
            </a:r>
          </a:p>
          <a:p>
            <a:pPr algn="just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случаев и порядка обеспечения питанием и вещевым имуществом обучающихся за счет местных бюджетов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4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 форм получения образования, определенных родителями (законными представителями);</a:t>
            </a:r>
          </a:p>
          <a:p>
            <a:pPr algn="just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обеспечения обучающихся по интегрированным и дополнительным предпрофессиональным образовательным программам в области физической культуры и спорта  спортивной экипировкой, инвентарем и оборудованием, питанием и проездом на мероприятия;</a:t>
            </a:r>
          </a:p>
          <a:p>
            <a:pPr algn="just">
              <a:defRPr/>
            </a:pPr>
            <a:endParaRPr lang="ru-RU" sz="29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Полномочия муниципальных органов управления образованием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428736"/>
            <a:ext cx="8858250" cy="5643578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Полномочия, ранее не закрепленные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присмотра и ухода за детьми в муниципальных образовательных организациях, установление родительской платы за присмотр и уход и льгот;  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порядка назначения государственной стипендии студентам, обучающимся за счет местных бюджетов, нормативов для формирования стипендиального фонда;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порядка комплектования обучающимися специализированных структурных подразделений и нетиповых образовательных организаций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дошкольных учреждений за территориями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Согласование программ развития подведомственных образовательных организаций;</a:t>
            </a:r>
          </a:p>
          <a:p>
            <a:pPr marL="274320" lvl="1" algn="just">
              <a:spcBef>
                <a:spcPts val="600"/>
              </a:spcBef>
              <a:buSzPct val="70000"/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Полномочия муниципальных органов управления образованием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2863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Полномочия, ранее не закрепленные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</a:t>
            </a:r>
          </a:p>
          <a:p>
            <a:pPr algn="just"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центров психолого-педагогической, медицинской и социальной помощи ;</a:t>
            </a:r>
          </a:p>
          <a:p>
            <a:pPr algn="just"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муниципальных правовых актов по предоставлению обучающимся мер социальной поддержки и стимулирования ;</a:t>
            </a:r>
          </a:p>
          <a:p>
            <a:pPr algn="just"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Утверждение ежегодных отчетов подведомственных образовательных организаций о поступлении и расходовании финансовых и материальных средств, а также отчетов о результатах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мониторинга системы образования на муниципальном уровне ;</a:t>
            </a:r>
          </a:p>
          <a:p>
            <a:pPr algn="just"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Ежегодное опубликование и размещение на официальном сайте органа управления  итоговых (годовых) отчетов об анализе состояния и перспектив развития образования;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Полномочия муниципальных органов управления образованием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8858250" cy="564356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Создание, реорганизация, ликвидация муниципальных образовательных организаций, осуществление функций и полномочий учредителя;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содержания зданий и сооружений образовательных организаций, обустройство прилегающих к ним территорий;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 детей, подлежащих обучению по основным общеобразовательным программам, закрепление муниципальных образовательных организаций за конкретными территориями муниципального района, городского округа;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Выдача разрешения на прием детей в 1 класс в возрасте, более раннем, чем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6,5 лет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более позднем, чем в 8 лет;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мер, обеспечивающих получение общего образования несовершеннолетними обучающимся, оставившими общеобразовательную организацию до получения основного общего образования либо исключенными из нее в качестве меры дисциплинарного воздействия;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перевода несовершеннолетних обучающихся в другие организации, осуществляющие образовательную деятельность по образовательным программам соответствующих уровня и направленности, в установленных случаях.</a:t>
            </a:r>
          </a:p>
          <a:p>
            <a:pPr algn="just"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-1" y="0"/>
            <a:ext cx="9275103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kumimoji="0" lang="ru-RU" alt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ГОСУДАРСТВЕННОГО КОНТРОЛЯ(НАДЗОРА)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99592" y="1052736"/>
          <a:ext cx="77768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075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290" y="1714488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60000"/>
                </a:solidFill>
              </a:rPr>
              <a:t>Спасибо за внимание!</a:t>
            </a:r>
          </a:p>
          <a:p>
            <a:endParaRPr lang="ru-RU" sz="4400" b="1" dirty="0">
              <a:solidFill>
                <a:srgbClr val="86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000372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obrnadzor13@mail.ru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(8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4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)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47-50-08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(8342) 47-64-58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кабинет 505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(8342) 23-02-80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кабинет 516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(8342) 47-50-32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кабинет 514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rgbClr val="001C54"/>
              </a:solidFill>
            </a:endParaRPr>
          </a:p>
          <a:p>
            <a:pPr algn="ctr"/>
            <a:endParaRPr lang="en-US" sz="2000" b="1" dirty="0" smtClean="0">
              <a:solidFill>
                <a:srgbClr val="001C54"/>
              </a:solidFill>
              <a:latin typeface="Cambria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3286124"/>
            <a:ext cx="2428892" cy="1056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контакты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359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1C54"/>
                </a:solidFill>
              </a:rPr>
              <a:t>статистика</a:t>
            </a:r>
            <a:endParaRPr lang="ru-RU" b="1" dirty="0">
              <a:solidFill>
                <a:srgbClr val="001C5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 fontScale="92500" lnSpcReduction="10000"/>
          </a:bodyPr>
          <a:lstStyle/>
          <a:p>
            <a:pPr marL="273050" indent="261938" algn="just">
              <a:buNone/>
            </a:pPr>
            <a:r>
              <a:rPr lang="ru-RU" dirty="0" smtClean="0">
                <a:solidFill>
                  <a:srgbClr val="001C54"/>
                </a:solidFill>
              </a:rPr>
              <a:t>В 2014 и 2015 годах проведены</a:t>
            </a:r>
            <a:r>
              <a:rPr lang="ru-RU" b="1" dirty="0" smtClean="0">
                <a:solidFill>
                  <a:srgbClr val="001C54"/>
                </a:solidFill>
              </a:rPr>
              <a:t> :</a:t>
            </a:r>
          </a:p>
          <a:p>
            <a:pPr marL="273050" indent="261938" algn="just">
              <a:buNone/>
            </a:pPr>
            <a:r>
              <a:rPr lang="ru-RU" b="1" dirty="0" smtClean="0">
                <a:solidFill>
                  <a:srgbClr val="001C54"/>
                </a:solidFill>
              </a:rPr>
              <a:t>156 лицензионных и 235 </a:t>
            </a:r>
            <a:r>
              <a:rPr lang="ru-RU" b="1" dirty="0" err="1" smtClean="0">
                <a:solidFill>
                  <a:srgbClr val="001C54"/>
                </a:solidFill>
              </a:rPr>
              <a:t>аккредитационных</a:t>
            </a:r>
            <a:r>
              <a:rPr lang="ru-RU" b="1" dirty="0" smtClean="0">
                <a:solidFill>
                  <a:srgbClr val="001C54"/>
                </a:solidFill>
              </a:rPr>
              <a:t> экспертиз,</a:t>
            </a:r>
            <a:r>
              <a:rPr lang="ru-RU" dirty="0" smtClean="0">
                <a:solidFill>
                  <a:srgbClr val="001C54"/>
                </a:solidFill>
              </a:rPr>
              <a:t> </a:t>
            </a:r>
          </a:p>
          <a:p>
            <a:pPr marL="273050" indent="261938" algn="just">
              <a:buNone/>
            </a:pPr>
            <a:r>
              <a:rPr lang="ru-RU" b="1" dirty="0" smtClean="0">
                <a:solidFill>
                  <a:srgbClr val="001C54"/>
                </a:solidFill>
              </a:rPr>
              <a:t>565 плановых проверок</a:t>
            </a:r>
            <a:r>
              <a:rPr lang="ru-RU" dirty="0" smtClean="0">
                <a:solidFill>
                  <a:srgbClr val="001C54"/>
                </a:solidFill>
              </a:rPr>
              <a:t> (</a:t>
            </a:r>
            <a:r>
              <a:rPr lang="ru-RU" b="1" dirty="0" smtClean="0">
                <a:solidFill>
                  <a:srgbClr val="001C54"/>
                </a:solidFill>
              </a:rPr>
              <a:t>358</a:t>
            </a:r>
            <a:r>
              <a:rPr lang="ru-RU" dirty="0" smtClean="0">
                <a:solidFill>
                  <a:srgbClr val="001C54"/>
                </a:solidFill>
              </a:rPr>
              <a:t> проверок в 2014 году, </a:t>
            </a:r>
            <a:r>
              <a:rPr lang="ru-RU" b="1" dirty="0" smtClean="0">
                <a:solidFill>
                  <a:srgbClr val="001C54"/>
                </a:solidFill>
              </a:rPr>
              <a:t>207</a:t>
            </a:r>
            <a:r>
              <a:rPr lang="ru-RU" dirty="0" smtClean="0">
                <a:solidFill>
                  <a:srgbClr val="001C54"/>
                </a:solidFill>
              </a:rPr>
              <a:t> проверок в 2015 году) в том числе:</a:t>
            </a:r>
          </a:p>
          <a:p>
            <a:pPr algn="just"/>
            <a:r>
              <a:rPr lang="ru-RU" dirty="0" smtClean="0">
                <a:solidFill>
                  <a:srgbClr val="001C54"/>
                </a:solidFill>
              </a:rPr>
              <a:t>- </a:t>
            </a:r>
            <a:r>
              <a:rPr lang="ru-RU" b="1" dirty="0" smtClean="0">
                <a:solidFill>
                  <a:srgbClr val="001C54"/>
                </a:solidFill>
              </a:rPr>
              <a:t>191</a:t>
            </a:r>
            <a:r>
              <a:rPr lang="ru-RU" dirty="0" smtClean="0">
                <a:solidFill>
                  <a:srgbClr val="001C54"/>
                </a:solidFill>
              </a:rPr>
              <a:t> проверка по федеральному государственному надзору в сфере образования (</a:t>
            </a:r>
            <a:r>
              <a:rPr lang="ru-RU" b="1" dirty="0" smtClean="0">
                <a:solidFill>
                  <a:srgbClr val="001C54"/>
                </a:solidFill>
              </a:rPr>
              <a:t>140</a:t>
            </a:r>
            <a:r>
              <a:rPr lang="ru-RU" dirty="0" smtClean="0">
                <a:solidFill>
                  <a:srgbClr val="001C54"/>
                </a:solidFill>
              </a:rPr>
              <a:t> проверок в 2014 году, </a:t>
            </a:r>
            <a:r>
              <a:rPr lang="ru-RU" b="1" dirty="0" smtClean="0">
                <a:solidFill>
                  <a:srgbClr val="001C54"/>
                </a:solidFill>
              </a:rPr>
              <a:t>51</a:t>
            </a:r>
            <a:r>
              <a:rPr lang="ru-RU" dirty="0" smtClean="0">
                <a:solidFill>
                  <a:srgbClr val="001C54"/>
                </a:solidFill>
              </a:rPr>
              <a:t> проверка в 2015 году), </a:t>
            </a:r>
          </a:p>
          <a:p>
            <a:pPr algn="just"/>
            <a:r>
              <a:rPr lang="ru-RU" dirty="0" smtClean="0">
                <a:solidFill>
                  <a:srgbClr val="001C54"/>
                </a:solidFill>
              </a:rPr>
              <a:t>- </a:t>
            </a:r>
            <a:r>
              <a:rPr lang="ru-RU" b="1" dirty="0" smtClean="0">
                <a:solidFill>
                  <a:srgbClr val="001C54"/>
                </a:solidFill>
              </a:rPr>
              <a:t>130 </a:t>
            </a:r>
            <a:r>
              <a:rPr lang="ru-RU" dirty="0" smtClean="0">
                <a:solidFill>
                  <a:srgbClr val="001C54"/>
                </a:solidFill>
              </a:rPr>
              <a:t>проверок по федеральному государственному контролю качества образования  (</a:t>
            </a:r>
            <a:r>
              <a:rPr lang="ru-RU" b="1" dirty="0" smtClean="0">
                <a:solidFill>
                  <a:srgbClr val="001C54"/>
                </a:solidFill>
              </a:rPr>
              <a:t>78</a:t>
            </a:r>
            <a:r>
              <a:rPr lang="ru-RU" dirty="0" smtClean="0">
                <a:solidFill>
                  <a:srgbClr val="001C54"/>
                </a:solidFill>
              </a:rPr>
              <a:t> проверок в 2014 году, </a:t>
            </a:r>
            <a:r>
              <a:rPr lang="ru-RU" b="1" dirty="0" smtClean="0">
                <a:solidFill>
                  <a:srgbClr val="001C54"/>
                </a:solidFill>
              </a:rPr>
              <a:t>52</a:t>
            </a:r>
            <a:r>
              <a:rPr lang="ru-RU" dirty="0" smtClean="0">
                <a:solidFill>
                  <a:srgbClr val="001C54"/>
                </a:solidFill>
              </a:rPr>
              <a:t> проверки  в 2015 году),</a:t>
            </a:r>
          </a:p>
          <a:p>
            <a:pPr algn="just"/>
            <a:r>
              <a:rPr lang="ru-RU" b="1" dirty="0" smtClean="0">
                <a:solidFill>
                  <a:srgbClr val="001C54"/>
                </a:solidFill>
              </a:rPr>
              <a:t>- 244 </a:t>
            </a:r>
            <a:r>
              <a:rPr lang="ru-RU" dirty="0" smtClean="0">
                <a:solidFill>
                  <a:srgbClr val="001C54"/>
                </a:solidFill>
              </a:rPr>
              <a:t> проверки по контролю за соблюдением лицензионных требований и условий (</a:t>
            </a:r>
            <a:r>
              <a:rPr lang="ru-RU" b="1" dirty="0" smtClean="0">
                <a:solidFill>
                  <a:srgbClr val="001C54"/>
                </a:solidFill>
              </a:rPr>
              <a:t>140</a:t>
            </a:r>
            <a:r>
              <a:rPr lang="ru-RU" dirty="0" smtClean="0">
                <a:solidFill>
                  <a:srgbClr val="001C54"/>
                </a:solidFill>
              </a:rPr>
              <a:t> проверок в 2014 году, </a:t>
            </a:r>
            <a:r>
              <a:rPr lang="ru-RU" b="1" dirty="0" smtClean="0">
                <a:solidFill>
                  <a:srgbClr val="001C54"/>
                </a:solidFill>
              </a:rPr>
              <a:t>104</a:t>
            </a:r>
            <a:r>
              <a:rPr lang="ru-RU" dirty="0" smtClean="0">
                <a:solidFill>
                  <a:srgbClr val="001C54"/>
                </a:solidFill>
              </a:rPr>
              <a:t>  проверки в 2015 году).</a:t>
            </a:r>
            <a:endParaRPr lang="ru-RU" dirty="0">
              <a:solidFill>
                <a:srgbClr val="001C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1C54"/>
                </a:solidFill>
              </a:rPr>
              <a:t>статистика</a:t>
            </a:r>
            <a:endParaRPr lang="ru-RU" b="1" dirty="0">
              <a:solidFill>
                <a:srgbClr val="001C5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472518" cy="5188092"/>
          </a:xfrm>
        </p:spPr>
        <p:txBody>
          <a:bodyPr>
            <a:normAutofit fontScale="92500" lnSpcReduction="20000"/>
          </a:bodyPr>
          <a:lstStyle/>
          <a:p>
            <a:pPr marL="273050" indent="261938" algn="just">
              <a:buNone/>
            </a:pPr>
            <a:r>
              <a:rPr lang="ru-RU" dirty="0" smtClean="0">
                <a:solidFill>
                  <a:srgbClr val="001C54"/>
                </a:solidFill>
              </a:rPr>
              <a:t>Проведено </a:t>
            </a:r>
            <a:r>
              <a:rPr lang="ru-RU" b="1" dirty="0" smtClean="0">
                <a:solidFill>
                  <a:srgbClr val="001C54"/>
                </a:solidFill>
              </a:rPr>
              <a:t>202</a:t>
            </a:r>
            <a:r>
              <a:rPr lang="ru-RU" dirty="0" smtClean="0">
                <a:solidFill>
                  <a:srgbClr val="001C54"/>
                </a:solidFill>
              </a:rPr>
              <a:t> внеплановых проверки:</a:t>
            </a:r>
          </a:p>
          <a:p>
            <a:pPr marL="273050" indent="261938" algn="just">
              <a:buNone/>
            </a:pPr>
            <a:r>
              <a:rPr lang="ru-RU" dirty="0" smtClean="0">
                <a:solidFill>
                  <a:srgbClr val="001C54"/>
                </a:solidFill>
              </a:rPr>
              <a:t> </a:t>
            </a:r>
            <a:r>
              <a:rPr lang="ru-RU" b="1" dirty="0" smtClean="0">
                <a:solidFill>
                  <a:srgbClr val="001C54"/>
                </a:solidFill>
              </a:rPr>
              <a:t>81</a:t>
            </a:r>
            <a:r>
              <a:rPr lang="ru-RU" dirty="0" smtClean="0">
                <a:solidFill>
                  <a:srgbClr val="001C54"/>
                </a:solidFill>
              </a:rPr>
              <a:t> проверка в 2014 году;</a:t>
            </a:r>
          </a:p>
          <a:p>
            <a:pPr marL="273050" indent="261938" algn="just">
              <a:buNone/>
            </a:pPr>
            <a:r>
              <a:rPr lang="ru-RU" b="1" dirty="0" smtClean="0">
                <a:solidFill>
                  <a:srgbClr val="001C54"/>
                </a:solidFill>
              </a:rPr>
              <a:t>121</a:t>
            </a:r>
            <a:r>
              <a:rPr lang="ru-RU" dirty="0" smtClean="0">
                <a:solidFill>
                  <a:srgbClr val="001C54"/>
                </a:solidFill>
              </a:rPr>
              <a:t> проверка в 2015 году  </a:t>
            </a:r>
            <a:r>
              <a:rPr lang="ru-RU" b="1" dirty="0" smtClean="0">
                <a:solidFill>
                  <a:srgbClr val="001C54"/>
                </a:solidFill>
              </a:rPr>
              <a:t>на предмет:</a:t>
            </a:r>
            <a:endParaRPr lang="ru-RU" dirty="0" smtClean="0">
              <a:solidFill>
                <a:srgbClr val="001C54"/>
              </a:solidFill>
            </a:endParaRPr>
          </a:p>
          <a:p>
            <a:pPr algn="just"/>
            <a:r>
              <a:rPr lang="ru-RU" dirty="0" smtClean="0">
                <a:solidFill>
                  <a:srgbClr val="001C54"/>
                </a:solidFill>
              </a:rPr>
              <a:t>- определения объективности сведений, изложенных в обращениях граждан  – </a:t>
            </a:r>
            <a:r>
              <a:rPr lang="ru-RU" b="1" dirty="0" smtClean="0">
                <a:solidFill>
                  <a:srgbClr val="001C54"/>
                </a:solidFill>
              </a:rPr>
              <a:t>13 </a:t>
            </a:r>
            <a:r>
              <a:rPr lang="ru-RU" dirty="0" smtClean="0">
                <a:solidFill>
                  <a:srgbClr val="001C54"/>
                </a:solidFill>
              </a:rPr>
              <a:t>проверок;</a:t>
            </a:r>
          </a:p>
          <a:p>
            <a:pPr algn="just"/>
            <a:r>
              <a:rPr lang="ru-RU" dirty="0" smtClean="0">
                <a:solidFill>
                  <a:srgbClr val="001C54"/>
                </a:solidFill>
              </a:rPr>
              <a:t>- контроля за исполнением предписания об устранении нарушений, выявленных ранее в ходе плановой проверки – </a:t>
            </a:r>
            <a:r>
              <a:rPr lang="ru-RU" b="1" dirty="0" smtClean="0">
                <a:solidFill>
                  <a:srgbClr val="001C54"/>
                </a:solidFill>
              </a:rPr>
              <a:t>176 </a:t>
            </a:r>
            <a:r>
              <a:rPr lang="ru-RU" dirty="0" smtClean="0">
                <a:solidFill>
                  <a:srgbClr val="001C54"/>
                </a:solidFill>
              </a:rPr>
              <a:t>проверок;</a:t>
            </a:r>
          </a:p>
          <a:p>
            <a:pPr algn="just"/>
            <a:r>
              <a:rPr lang="ru-RU" dirty="0" smtClean="0">
                <a:solidFill>
                  <a:srgbClr val="001C54"/>
                </a:solidFill>
              </a:rPr>
              <a:t>- на основе мониторинга в системе образования –               </a:t>
            </a:r>
            <a:r>
              <a:rPr lang="ru-RU" b="1" dirty="0" smtClean="0">
                <a:solidFill>
                  <a:srgbClr val="001C54"/>
                </a:solidFill>
              </a:rPr>
              <a:t>11</a:t>
            </a:r>
            <a:r>
              <a:rPr lang="ru-RU" dirty="0" smtClean="0">
                <a:solidFill>
                  <a:srgbClr val="001C54"/>
                </a:solidFill>
              </a:rPr>
              <a:t> проверок;</a:t>
            </a:r>
          </a:p>
          <a:p>
            <a:pPr algn="just"/>
            <a:r>
              <a:rPr lang="ru-RU" dirty="0" smtClean="0">
                <a:solidFill>
                  <a:srgbClr val="001C54"/>
                </a:solidFill>
              </a:rPr>
              <a:t>- на основании выявленных нарушений требований законодательства РФ в сфере образования при аккредитации образовательной деятельности - </a:t>
            </a:r>
            <a:r>
              <a:rPr lang="ru-RU" b="1" dirty="0" smtClean="0">
                <a:solidFill>
                  <a:srgbClr val="001C54"/>
                </a:solidFill>
              </a:rPr>
              <a:t>4</a:t>
            </a:r>
            <a:r>
              <a:rPr lang="ru-RU" dirty="0" smtClean="0">
                <a:solidFill>
                  <a:srgbClr val="001C54"/>
                </a:solidFill>
              </a:rPr>
              <a:t> проверки.</a:t>
            </a:r>
          </a:p>
          <a:p>
            <a:pPr algn="just"/>
            <a:r>
              <a:rPr lang="ru-RU" dirty="0" smtClean="0">
                <a:solidFill>
                  <a:srgbClr val="001C54"/>
                </a:solidFill>
              </a:rPr>
              <a:t>- по требованию прокурора о проведении внеплановой проверки в рамках надзора за исполнением законов по поступившему в органы прокуратуры обращению –                        </a:t>
            </a:r>
            <a:r>
              <a:rPr lang="ru-RU" b="1" dirty="0" smtClean="0">
                <a:solidFill>
                  <a:srgbClr val="001C54"/>
                </a:solidFill>
              </a:rPr>
              <a:t>1</a:t>
            </a:r>
            <a:r>
              <a:rPr lang="ru-RU" dirty="0" smtClean="0">
                <a:solidFill>
                  <a:srgbClr val="001C54"/>
                </a:solidFill>
              </a:rPr>
              <a:t> проверка.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1C54"/>
                </a:solidFill>
              </a:rPr>
              <a:t>Результаты проверок:</a:t>
            </a:r>
            <a:endParaRPr lang="ru-RU" b="1" dirty="0">
              <a:solidFill>
                <a:srgbClr val="001C5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429684" cy="5759596"/>
          </a:xfrm>
        </p:spPr>
        <p:txBody>
          <a:bodyPr>
            <a:normAutofit lnSpcReduction="10000"/>
          </a:bodyPr>
          <a:lstStyle/>
          <a:p>
            <a:pPr algn="just">
              <a:tabLst>
                <a:tab pos="8253413" algn="l"/>
              </a:tabLst>
            </a:pPr>
            <a:r>
              <a:rPr lang="ru-RU" dirty="0" smtClean="0">
                <a:solidFill>
                  <a:srgbClr val="001C54"/>
                </a:solidFill>
              </a:rPr>
              <a:t>Выдано </a:t>
            </a:r>
            <a:r>
              <a:rPr lang="ru-RU" b="1" dirty="0" smtClean="0">
                <a:solidFill>
                  <a:srgbClr val="001C54"/>
                </a:solidFill>
              </a:rPr>
              <a:t>331</a:t>
            </a:r>
            <a:r>
              <a:rPr lang="ru-RU" dirty="0" smtClean="0">
                <a:solidFill>
                  <a:srgbClr val="001C54"/>
                </a:solidFill>
              </a:rPr>
              <a:t> предписание с требованием устранить выявленные нарушения: </a:t>
            </a:r>
          </a:p>
          <a:p>
            <a:pPr marL="628650" indent="0" algn="just">
              <a:buNone/>
              <a:tabLst>
                <a:tab pos="8253413" algn="l"/>
              </a:tabLst>
            </a:pPr>
            <a:r>
              <a:rPr lang="ru-RU" dirty="0" smtClean="0">
                <a:solidFill>
                  <a:srgbClr val="001C54"/>
                </a:solidFill>
              </a:rPr>
              <a:t> </a:t>
            </a:r>
            <a:r>
              <a:rPr lang="ru-RU" b="1" dirty="0" smtClean="0">
                <a:solidFill>
                  <a:srgbClr val="001C54"/>
                </a:solidFill>
              </a:rPr>
              <a:t>202</a:t>
            </a:r>
            <a:r>
              <a:rPr lang="ru-RU" dirty="0" smtClean="0">
                <a:solidFill>
                  <a:srgbClr val="001C54"/>
                </a:solidFill>
              </a:rPr>
              <a:t> предписания в 2014 году, </a:t>
            </a:r>
          </a:p>
          <a:p>
            <a:pPr marL="628650" indent="0" algn="just">
              <a:buNone/>
              <a:tabLst>
                <a:tab pos="8253413" algn="l"/>
              </a:tabLst>
            </a:pPr>
            <a:r>
              <a:rPr lang="ru-RU" dirty="0" smtClean="0">
                <a:solidFill>
                  <a:srgbClr val="001C54"/>
                </a:solidFill>
              </a:rPr>
              <a:t> </a:t>
            </a:r>
            <a:r>
              <a:rPr lang="ru-RU" b="1" dirty="0" smtClean="0">
                <a:solidFill>
                  <a:srgbClr val="001C54"/>
                </a:solidFill>
              </a:rPr>
              <a:t>129</a:t>
            </a:r>
            <a:r>
              <a:rPr lang="ru-RU" dirty="0" smtClean="0">
                <a:solidFill>
                  <a:srgbClr val="001C54"/>
                </a:solidFill>
              </a:rPr>
              <a:t> предписаний в 2015 году. </a:t>
            </a:r>
          </a:p>
          <a:p>
            <a:pPr algn="just">
              <a:tabLst>
                <a:tab pos="8253413" algn="l"/>
              </a:tabLst>
            </a:pPr>
            <a:r>
              <a:rPr lang="ru-RU" dirty="0" smtClean="0">
                <a:solidFill>
                  <a:srgbClr val="001C54"/>
                </a:solidFill>
              </a:rPr>
              <a:t>Составлены </a:t>
            </a:r>
            <a:r>
              <a:rPr lang="ru-RU" b="1" dirty="0" smtClean="0">
                <a:solidFill>
                  <a:srgbClr val="001C54"/>
                </a:solidFill>
              </a:rPr>
              <a:t>58</a:t>
            </a:r>
            <a:r>
              <a:rPr lang="ru-RU" dirty="0" smtClean="0">
                <a:solidFill>
                  <a:srgbClr val="001C54"/>
                </a:solidFill>
              </a:rPr>
              <a:t> протоколов об административных правонарушениях в отношении должностных лиц и </a:t>
            </a:r>
            <a:r>
              <a:rPr lang="ru-RU" b="1" dirty="0" smtClean="0">
                <a:solidFill>
                  <a:srgbClr val="001C54"/>
                </a:solidFill>
              </a:rPr>
              <a:t>1 </a:t>
            </a:r>
            <a:r>
              <a:rPr lang="ru-RU" dirty="0" smtClean="0">
                <a:solidFill>
                  <a:srgbClr val="001C54"/>
                </a:solidFill>
              </a:rPr>
              <a:t>протокол в отношении юридического лица, из них:</a:t>
            </a:r>
          </a:p>
          <a:p>
            <a:pPr marL="273050" indent="439738" algn="just">
              <a:buNone/>
              <a:tabLst>
                <a:tab pos="8253413" algn="l"/>
              </a:tabLst>
            </a:pPr>
            <a:r>
              <a:rPr lang="ru-RU" dirty="0" smtClean="0">
                <a:solidFill>
                  <a:srgbClr val="001C54"/>
                </a:solidFill>
              </a:rPr>
              <a:t> </a:t>
            </a:r>
            <a:r>
              <a:rPr lang="ru-RU" b="1" dirty="0" smtClean="0">
                <a:solidFill>
                  <a:srgbClr val="001C54"/>
                </a:solidFill>
              </a:rPr>
              <a:t>26</a:t>
            </a:r>
            <a:r>
              <a:rPr lang="ru-RU" dirty="0" smtClean="0">
                <a:solidFill>
                  <a:srgbClr val="001C54"/>
                </a:solidFill>
              </a:rPr>
              <a:t> протоколов в рамках  государственного контроля (надзора) за соблюдением законодательства в сфере образования; </a:t>
            </a:r>
          </a:p>
          <a:p>
            <a:pPr marL="273050" indent="439738" algn="just">
              <a:buNone/>
              <a:tabLst>
                <a:tab pos="8253413" algn="l"/>
              </a:tabLst>
            </a:pPr>
            <a:r>
              <a:rPr lang="ru-RU" dirty="0" smtClean="0">
                <a:solidFill>
                  <a:srgbClr val="001C54"/>
                </a:solidFill>
              </a:rPr>
              <a:t> </a:t>
            </a:r>
            <a:r>
              <a:rPr lang="ru-RU" b="1" dirty="0" smtClean="0">
                <a:solidFill>
                  <a:srgbClr val="001C54"/>
                </a:solidFill>
              </a:rPr>
              <a:t>33</a:t>
            </a:r>
            <a:r>
              <a:rPr lang="ru-RU" dirty="0" smtClean="0">
                <a:solidFill>
                  <a:srgbClr val="001C54"/>
                </a:solidFill>
              </a:rPr>
              <a:t> протокола за нарушение лицензионных требований и условий при осуществлении образовательной деятельности. </a:t>
            </a:r>
          </a:p>
          <a:p>
            <a:pPr marL="273050" indent="-273050" algn="just">
              <a:tabLst>
                <a:tab pos="8253413" algn="l"/>
              </a:tabLst>
            </a:pPr>
            <a:r>
              <a:rPr lang="ru-RU" dirty="0" smtClean="0">
                <a:solidFill>
                  <a:srgbClr val="001C54"/>
                </a:solidFill>
              </a:rPr>
              <a:t> Общая сумма наложенных административных штрафов – 421 тыс. руб.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1C54"/>
                </a:solidFill>
              </a:rPr>
              <a:t>Меры, принятые по результатам </a:t>
            </a:r>
            <a:br>
              <a:rPr lang="ru-RU" b="1" dirty="0" smtClean="0">
                <a:solidFill>
                  <a:srgbClr val="001C54"/>
                </a:solidFill>
              </a:rPr>
            </a:br>
            <a:r>
              <a:rPr lang="ru-RU" b="1" dirty="0" smtClean="0">
                <a:solidFill>
                  <a:srgbClr val="001C54"/>
                </a:solidFill>
              </a:rPr>
              <a:t>выявленных нарушений </a:t>
            </a:r>
            <a:endParaRPr lang="ru-RU" b="1" dirty="0">
              <a:solidFill>
                <a:srgbClr val="001C54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00108"/>
          <a:ext cx="7467600" cy="547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325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000" b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ТИПИЧНЫЕ НАРУШЕНИЯ, ВЫЯВЛЕННЫЕ В ХОДЕ КОНТРОЛЯ ЛИЦЕНЗИОННЫХ ТРЕБОВАНИЙ ПРИ ОСУЩЕСТВЛЕНИИ ОБРАЗОВАТЕЛЬНОЙ ДЕЯТЕЛЬНОСТИ:</a:t>
            </a:r>
          </a:p>
          <a:p>
            <a:endParaRPr lang="ru-RU" sz="2000" dirty="0" smtClean="0"/>
          </a:p>
          <a:p>
            <a:pPr lvl="0" algn="just"/>
            <a:r>
              <a:rPr lang="ru-RU" sz="5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Отсутствуют правоустанавливающие документы, свидетельствующие о наличии законного основания на право владения зданием и (или) земельным участком, на котором размещены здание учреждения, спортивные и  прогулочные площадки. </a:t>
            </a:r>
          </a:p>
          <a:p>
            <a:pPr lvl="0" algn="just"/>
            <a:r>
              <a:rPr lang="ru-RU" sz="5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Ряд проверенных образовательных учреждений дополнительного образования детей не внес в лицензии на осуществление образовательной деятельности адреса всех мест осуществления образовательной деятельности. 	</a:t>
            </a:r>
          </a:p>
          <a:p>
            <a:pPr lvl="0" algn="just"/>
            <a:r>
              <a:rPr lang="ru-RU" sz="5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оснащение образовательной программы ряда учреждений не соответствует требованиям ФГОС в части наличия учебно-практического и учебно-лабораторного оборудования по физике, химии, биологии и технологии, что не позволяет реализовать практическую часть программ.</a:t>
            </a:r>
          </a:p>
          <a:p>
            <a:pPr algn="just"/>
            <a:r>
              <a:rPr lang="ru-RU" sz="5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Нарушены требования к соответствию уровня квалификации педагогических работников образовательной организации для каждой занимаемой должности квалификационным характеристикам по соответствующей должности. </a:t>
            </a:r>
          </a:p>
          <a:p>
            <a:pPr lvl="0" algn="just"/>
            <a:r>
              <a:rPr lang="ru-RU" sz="5500" dirty="0" smtClean="0">
                <a:solidFill>
                  <a:srgbClr val="001C54"/>
                </a:solidFill>
              </a:rPr>
              <a:t>Отсутствует учебно-методическая документация (рабочие программы, методические разработки, дидактические материалы).</a:t>
            </a:r>
          </a:p>
          <a:p>
            <a:pPr lvl="0" algn="just"/>
            <a:r>
              <a:rPr lang="ru-RU" sz="5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Не организовано  горячее питание учащихся по субботам.</a:t>
            </a:r>
          </a:p>
          <a:p>
            <a:pPr lvl="0" algn="just"/>
            <a:r>
              <a:rPr lang="ru-RU" sz="55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Обеспеченность учебниками по музыке, физической культуре, изобразительному искусству, технологии не соответствует требованиям Федерального государственного образовательного по количеству и срокам издания. </a:t>
            </a:r>
          </a:p>
          <a:p>
            <a:pPr lvl="0"/>
            <a:endParaRPr lang="ru-RU" dirty="0" smtClean="0">
              <a:solidFill>
                <a:srgbClr val="001C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64291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1C54"/>
                </a:solidFill>
              </a:rPr>
              <a:t>результаты </a:t>
            </a:r>
            <a:r>
              <a:rPr lang="ru-RU" sz="1800" b="1" dirty="0" err="1" smtClean="0">
                <a:solidFill>
                  <a:srgbClr val="001C54"/>
                </a:solidFill>
              </a:rPr>
              <a:t>срезовых</a:t>
            </a:r>
            <a:r>
              <a:rPr lang="ru-RU" sz="1800" b="1" dirty="0" smtClean="0">
                <a:solidFill>
                  <a:srgbClr val="001C54"/>
                </a:solidFill>
              </a:rPr>
              <a:t> работ (по 4 предметам), проводимых в ходе аккредитационной экспертизы в малокомплектных школах</a:t>
            </a:r>
            <a:endParaRPr lang="ru-RU" sz="1800" b="1" dirty="0">
              <a:solidFill>
                <a:srgbClr val="001C54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857232"/>
          <a:ext cx="8715407" cy="5819067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928798"/>
                <a:gridCol w="1348470"/>
                <a:gridCol w="1223326"/>
                <a:gridCol w="1309677"/>
                <a:gridCol w="1452568"/>
                <a:gridCol w="1452568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46990" indent="34226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 класс</a:t>
                      </a:r>
                      <a:endParaRPr lang="ru-RU" sz="1800" baseline="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endParaRPr lang="ru-RU" sz="1100" baseline="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11 класс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7337"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600" dirty="0" err="1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600" dirty="0" err="1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3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err="1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Анаевская</a:t>
                      </a:r>
                      <a:r>
                        <a:rPr kumimoji="0" lang="ru-RU" sz="1600" kern="1200" dirty="0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 СОШ </a:t>
                      </a:r>
                      <a:r>
                        <a:rPr kumimoji="0" lang="ru-RU" sz="1600" kern="1200" dirty="0" err="1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Зубово-Полянского</a:t>
                      </a:r>
                      <a:r>
                        <a:rPr kumimoji="0" lang="ru-RU" sz="1600" kern="1200" dirty="0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ученик</a:t>
                      </a:r>
                      <a:endParaRPr lang="ru-RU" sz="1600" dirty="0">
                        <a:solidFill>
                          <a:srgbClr val="001C5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среднем по ступени</a:t>
                      </a:r>
                      <a:r>
                        <a:rPr lang="ru-RU" sz="1400" b="1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63,0%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822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err="1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Лухменско-Майданская</a:t>
                      </a:r>
                      <a:r>
                        <a:rPr kumimoji="0" lang="ru-RU" sz="1600" kern="1200" dirty="0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 СОШ </a:t>
                      </a:r>
                      <a:r>
                        <a:rPr kumimoji="0" lang="ru-RU" sz="1600" kern="1200" dirty="0" err="1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Инсарского</a:t>
                      </a:r>
                      <a:r>
                        <a:rPr kumimoji="0" lang="ru-RU" sz="1600" kern="1200" dirty="0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учеников</a:t>
                      </a:r>
                      <a:r>
                        <a:rPr lang="ru-RU" sz="1600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001C5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26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26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26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  <a:tabLst>
                          <a:tab pos="1081088" algn="l"/>
                        </a:tabLst>
                      </a:pPr>
                      <a:r>
                        <a:rPr lang="ru-RU" sz="1600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26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26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среднем по ступени </a:t>
                      </a:r>
                      <a:endParaRPr lang="ru-RU" sz="1400" b="1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8225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err="1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Подлесно-Тавлинская</a:t>
                      </a:r>
                      <a:r>
                        <a:rPr kumimoji="0" lang="ru-RU" sz="1600" kern="1200" dirty="0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 ООШ </a:t>
                      </a:r>
                      <a:r>
                        <a:rPr kumimoji="0" lang="ru-RU" sz="1600" kern="1200" dirty="0" err="1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Кочкуровского</a:t>
                      </a:r>
                      <a:r>
                        <a:rPr kumimoji="0" lang="ru-RU" sz="1600" kern="1200" dirty="0" smtClean="0">
                          <a:solidFill>
                            <a:srgbClr val="001C54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ученика</a:t>
                      </a:r>
                      <a:endParaRPr lang="ru-RU" sz="1600" dirty="0">
                        <a:solidFill>
                          <a:srgbClr val="001C5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indent="8255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26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8255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родной язык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4226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среднем по ступени </a:t>
                      </a:r>
                      <a:endParaRPr lang="ru-RU" sz="1400" b="1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6990" indent="34226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1C5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1C54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Рисунок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0"/>
          <a:ext cx="8329614" cy="68983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6538"/>
                <a:gridCol w="2776538"/>
                <a:gridCol w="2776538"/>
              </a:tblGrid>
              <a:tr h="19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Район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Кол-во обучающихся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Ардатовский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район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Лесозаводская  ООШ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18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Кученяевская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ООШ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39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Кечушевская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СОШ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39 чел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Атюрьевский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район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Кишалинская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СОШ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40 чел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Атяшевский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район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Киржеманская СОШ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41 чел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Тарасовская СОШ 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35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Большеберезниковский район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Починковская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ООШ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31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Ельниковский район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Мордовскопашатская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СОШ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33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Зубово-Полянский район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Анаевская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СОШ 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21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Старо-Бадиковская ООШ 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10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Инсарский район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Лухменско-Майданская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СОШ 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17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Шадымо-Рыскинская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СОШ 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14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Ичалковский район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Тархановская СОШ 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29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Лобасковская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ООШ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26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Ковылкинский район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Польцовская СОШ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22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Алькинская ООШ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11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Волгапинская ООШ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17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Ново-Мамангинская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ООШ 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8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Кочкуровский район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Булгаковская СОШ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30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Лямбирский район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Болотниковская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ООШ </a:t>
                      </a:r>
                      <a:r>
                        <a:rPr lang="ru-RU" sz="1200" dirty="0" smtClean="0">
                          <a:solidFill>
                            <a:srgbClr val="001C54"/>
                          </a:solidFill>
                        </a:rPr>
                        <a:t> 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28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Николаевская ООШ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19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Скрябинская ООШ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21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Ромодановский район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Вырыпаевская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ООШ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8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Мало-Березниковская ООШ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36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58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Темниковский район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Тархановская СОШ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38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1C54"/>
                          </a:solidFill>
                        </a:rPr>
                        <a:t>Русско-Караевская</a:t>
                      </a: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 ООШ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27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Теньгушевский район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Кураевская НОШ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4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Торбеевский район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Морд-Юнкинская ООШ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21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Лопатинская ООШ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20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Чамзинский район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Мичуринская ООШ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23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1C54"/>
                          </a:solidFill>
                        </a:rPr>
                        <a:t>Отрадненская ООШ </a:t>
                      </a:r>
                      <a:endParaRPr lang="ru-RU" sz="110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1C54"/>
                          </a:solidFill>
                        </a:rPr>
                        <a:t>31 чел</a:t>
                      </a:r>
                      <a:endParaRPr lang="ru-RU" sz="1100" dirty="0">
                        <a:solidFill>
                          <a:srgbClr val="001C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5128</TotalTime>
  <Words>2277</Words>
  <Application>Microsoft Office PowerPoint</Application>
  <PresentationFormat>Экран (4:3)</PresentationFormat>
  <Paragraphs>338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Роль руководителя образовательной организации в повышении качества образования через призму контрольно-надзорной деятельности</vt:lpstr>
      <vt:lpstr>Полномочия контрольно-надзорной службы Министерства образования  Республики Мордовия</vt:lpstr>
      <vt:lpstr>статистика</vt:lpstr>
      <vt:lpstr>статистика</vt:lpstr>
      <vt:lpstr>Результаты проверок:</vt:lpstr>
      <vt:lpstr>Меры, принятые по результатам  выявленных нарушений </vt:lpstr>
      <vt:lpstr>Слайд 7</vt:lpstr>
      <vt:lpstr>результаты срезовых работ (по 4 предметам), проводимых в ходе аккредитационной экспертизы в малокомплектных школах</vt:lpstr>
      <vt:lpstr>Слайд 9</vt:lpstr>
      <vt:lpstr> Типичные нарушения, выявленные в учреждениях  среднего профессионального образования:</vt:lpstr>
      <vt:lpstr>результаты аккредитационной экспертизы  по общеобразовательным предметам в образовательных учреждениях  СПО :</vt:lpstr>
      <vt:lpstr> Кандидаты на должность руководителя государственной или муниципальной образовательной организации и её руководитель проходят обязательную аттестацию.           (статья 51 Федерального закона «Об           образовании в Российской Федерации»)</vt:lpstr>
      <vt:lpstr>Слагаемые успешного руководства образовательной организацией</vt:lpstr>
      <vt:lpstr>Программа развития образовательной организации</vt:lpstr>
      <vt:lpstr>Слайд 15</vt:lpstr>
      <vt:lpstr>Слайд 16</vt:lpstr>
      <vt:lpstr>компетентность и обученность кадров - важнейшие требования федеральных государственных образовательных стандартов</vt:lpstr>
      <vt:lpstr>Ежегодное самообследование образовательной организацией - важный инструмент повышения эффективности функционирования учреждения</vt:lpstr>
      <vt:lpstr> Типичные нарушения, выявленные в ходе проверок органов местного самоуправления:</vt:lpstr>
      <vt:lpstr>Типичные нарушения, выявленные в ходе проверок органов местного самоуправления:</vt:lpstr>
      <vt:lpstr>Слайд 21</vt:lpstr>
      <vt:lpstr> Полномочия муниципальных органов управления образованием </vt:lpstr>
      <vt:lpstr>      Полномочия муниципальных органов управления образованием</vt:lpstr>
      <vt:lpstr>Полномочия муниципальных органов управления образованием</vt:lpstr>
      <vt:lpstr>Полномочия муниципальных органов управления образованием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образовательными организациями области:  состояние, проблемы, обеспечение результативности</dc:title>
  <dc:creator>user</dc:creator>
  <cp:lastModifiedBy>babina</cp:lastModifiedBy>
  <cp:revision>285</cp:revision>
  <dcterms:created xsi:type="dcterms:W3CDTF">2015-04-27T06:42:49Z</dcterms:created>
  <dcterms:modified xsi:type="dcterms:W3CDTF">2015-09-17T08:44:46Z</dcterms:modified>
</cp:coreProperties>
</file>