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5"/>
  </p:notesMasterIdLst>
  <p:sldIdLst>
    <p:sldId id="288" r:id="rId2"/>
    <p:sldId id="297" r:id="rId3"/>
    <p:sldId id="317" r:id="rId4"/>
    <p:sldId id="318" r:id="rId5"/>
    <p:sldId id="316" r:id="rId6"/>
    <p:sldId id="321" r:id="rId7"/>
    <p:sldId id="326" r:id="rId8"/>
    <p:sldId id="324" r:id="rId9"/>
    <p:sldId id="327" r:id="rId10"/>
    <p:sldId id="328" r:id="rId11"/>
    <p:sldId id="329" r:id="rId12"/>
    <p:sldId id="320" r:id="rId13"/>
    <p:sldId id="30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AA4"/>
    <a:srgbClr val="75DBFF"/>
    <a:srgbClr val="FFFF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027" autoAdjust="0"/>
    <p:restoredTop sz="91895" autoAdjust="0"/>
  </p:normalViewPr>
  <p:slideViewPr>
    <p:cSldViewPr>
      <p:cViewPr varScale="1">
        <p:scale>
          <a:sx n="95" d="100"/>
          <a:sy n="95" d="100"/>
        </p:scale>
        <p:origin x="-9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5DD84B-6C25-481D-9216-FF43473990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ADBC65-1FA8-4F3F-9050-6015B38FFB97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Государственные экзамены</a:t>
          </a:r>
          <a:endParaRPr lang="ru-RU" dirty="0"/>
        </a:p>
      </dgm:t>
    </dgm:pt>
    <dgm:pt modelId="{8E1038BC-3481-4286-A6E6-4F19CAE3000F}" type="parTrans" cxnId="{55E96679-A392-43EC-AEEF-2755E15C0F6C}">
      <dgm:prSet/>
      <dgm:spPr/>
      <dgm:t>
        <a:bodyPr/>
        <a:lstStyle/>
        <a:p>
          <a:endParaRPr lang="ru-RU"/>
        </a:p>
      </dgm:t>
    </dgm:pt>
    <dgm:pt modelId="{9E83D12C-0D2F-4422-83C6-67E9096967D6}" type="sibTrans" cxnId="{55E96679-A392-43EC-AEEF-2755E15C0F6C}">
      <dgm:prSet/>
      <dgm:spPr/>
      <dgm:t>
        <a:bodyPr/>
        <a:lstStyle/>
        <a:p>
          <a:endParaRPr lang="ru-RU"/>
        </a:p>
      </dgm:t>
    </dgm:pt>
    <dgm:pt modelId="{9397C973-3CE1-4648-90C4-96191573DEA0}">
      <dgm:prSet phldrT="[Текст]"/>
      <dgm:spPr>
        <a:solidFill>
          <a:srgbClr val="52D020"/>
        </a:solidFill>
      </dgm:spPr>
      <dgm:t>
        <a:bodyPr/>
        <a:lstStyle/>
        <a:p>
          <a:r>
            <a:rPr lang="ru-RU" dirty="0" smtClean="0"/>
            <a:t>Крупномасштабное оценивание  (мониторинги)</a:t>
          </a:r>
          <a:endParaRPr lang="ru-RU" dirty="0"/>
        </a:p>
      </dgm:t>
    </dgm:pt>
    <dgm:pt modelId="{F0685C89-0CF9-487F-84B7-8E283AF75217}" type="parTrans" cxnId="{DECD7809-E96F-48E2-84E6-E4235299754E}">
      <dgm:prSet/>
      <dgm:spPr/>
      <dgm:t>
        <a:bodyPr/>
        <a:lstStyle/>
        <a:p>
          <a:endParaRPr lang="ru-RU"/>
        </a:p>
      </dgm:t>
    </dgm:pt>
    <dgm:pt modelId="{B5E4A4FF-7EDB-41AD-B53B-B0BE53098D5B}" type="sibTrans" cxnId="{DECD7809-E96F-48E2-84E6-E4235299754E}">
      <dgm:prSet/>
      <dgm:spPr/>
      <dgm:t>
        <a:bodyPr/>
        <a:lstStyle/>
        <a:p>
          <a:endParaRPr lang="ru-RU"/>
        </a:p>
      </dgm:t>
    </dgm:pt>
    <dgm:pt modelId="{9A7DE499-F19E-4D20-BF8A-BC393A11319F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err="1" smtClean="0"/>
            <a:t>Внутриклассное</a:t>
          </a:r>
          <a:r>
            <a:rPr lang="ru-RU" dirty="0" smtClean="0"/>
            <a:t> оценивание</a:t>
          </a:r>
          <a:endParaRPr lang="ru-RU" dirty="0"/>
        </a:p>
      </dgm:t>
    </dgm:pt>
    <dgm:pt modelId="{CC6706EE-C95D-463C-A601-B3311C427DAE}" type="parTrans" cxnId="{4C9E6F85-D7A0-4D24-9178-5A5B3DC1D509}">
      <dgm:prSet/>
      <dgm:spPr/>
      <dgm:t>
        <a:bodyPr/>
        <a:lstStyle/>
        <a:p>
          <a:endParaRPr lang="ru-RU"/>
        </a:p>
      </dgm:t>
    </dgm:pt>
    <dgm:pt modelId="{E4635B19-C965-4502-A012-6350080C72B3}" type="sibTrans" cxnId="{4C9E6F85-D7A0-4D24-9178-5A5B3DC1D509}">
      <dgm:prSet/>
      <dgm:spPr/>
      <dgm:t>
        <a:bodyPr/>
        <a:lstStyle/>
        <a:p>
          <a:endParaRPr lang="ru-RU"/>
        </a:p>
      </dgm:t>
    </dgm:pt>
    <dgm:pt modelId="{A1281805-2BDA-4C50-AE76-1C98ADFDFF0B}" type="pres">
      <dgm:prSet presAssocID="{055DD84B-6C25-481D-9216-FF43473990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D919E8-2E37-4831-BF10-D9E820DD8B60}" type="pres">
      <dgm:prSet presAssocID="{01ADBC65-1FA8-4F3F-9050-6015B38FFB97}" presName="parentLin" presStyleCnt="0"/>
      <dgm:spPr/>
    </dgm:pt>
    <dgm:pt modelId="{8A21486D-D585-4154-B11D-42F225497F81}" type="pres">
      <dgm:prSet presAssocID="{01ADBC65-1FA8-4F3F-9050-6015B38FFB9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4A80968-3A53-4C25-A8A4-BD3C25B40F09}" type="pres">
      <dgm:prSet presAssocID="{01ADBC65-1FA8-4F3F-9050-6015B38FFB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C47F1-DBD1-45A8-B644-5CD588EECF61}" type="pres">
      <dgm:prSet presAssocID="{01ADBC65-1FA8-4F3F-9050-6015B38FFB97}" presName="negativeSpace" presStyleCnt="0"/>
      <dgm:spPr/>
    </dgm:pt>
    <dgm:pt modelId="{9910BCAD-06F6-46E2-BE0F-589C47B976DF}" type="pres">
      <dgm:prSet presAssocID="{01ADBC65-1FA8-4F3F-9050-6015B38FFB97}" presName="childText" presStyleLbl="conFgAcc1" presStyleIdx="0" presStyleCnt="3">
        <dgm:presLayoutVars>
          <dgm:bulletEnabled val="1"/>
        </dgm:presLayoutVars>
      </dgm:prSet>
      <dgm:spPr/>
    </dgm:pt>
    <dgm:pt modelId="{D64BC8CC-9AA5-44F1-B505-4A5AAB235E3C}" type="pres">
      <dgm:prSet presAssocID="{9E83D12C-0D2F-4422-83C6-67E9096967D6}" presName="spaceBetweenRectangles" presStyleCnt="0"/>
      <dgm:spPr/>
    </dgm:pt>
    <dgm:pt modelId="{B2E70533-BC3E-415E-AD90-1E1AE2D9FAFC}" type="pres">
      <dgm:prSet presAssocID="{9397C973-3CE1-4648-90C4-96191573DEA0}" presName="parentLin" presStyleCnt="0"/>
      <dgm:spPr/>
    </dgm:pt>
    <dgm:pt modelId="{24D7065D-C4FB-4157-932C-28052152F59D}" type="pres">
      <dgm:prSet presAssocID="{9397C973-3CE1-4648-90C4-96191573DEA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05A9E01-F53E-4AC7-9E9D-28F152838D71}" type="pres">
      <dgm:prSet presAssocID="{9397C973-3CE1-4648-90C4-96191573DE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55202-3B53-42DB-994C-993BBB2F3B32}" type="pres">
      <dgm:prSet presAssocID="{9397C973-3CE1-4648-90C4-96191573DEA0}" presName="negativeSpace" presStyleCnt="0"/>
      <dgm:spPr/>
    </dgm:pt>
    <dgm:pt modelId="{387D9ACA-F5EF-4A92-9EA3-ACBBDB7DDF1C}" type="pres">
      <dgm:prSet presAssocID="{9397C973-3CE1-4648-90C4-96191573DEA0}" presName="childText" presStyleLbl="conFgAcc1" presStyleIdx="1" presStyleCnt="3">
        <dgm:presLayoutVars>
          <dgm:bulletEnabled val="1"/>
        </dgm:presLayoutVars>
      </dgm:prSet>
      <dgm:spPr/>
    </dgm:pt>
    <dgm:pt modelId="{2C5F5E63-8FF7-4B4C-98E4-AA283A0CC861}" type="pres">
      <dgm:prSet presAssocID="{B5E4A4FF-7EDB-41AD-B53B-B0BE53098D5B}" presName="spaceBetweenRectangles" presStyleCnt="0"/>
      <dgm:spPr/>
    </dgm:pt>
    <dgm:pt modelId="{5B4BC27A-BB16-45D5-A7CD-9442F65DFFF1}" type="pres">
      <dgm:prSet presAssocID="{9A7DE499-F19E-4D20-BF8A-BC393A11319F}" presName="parentLin" presStyleCnt="0"/>
      <dgm:spPr/>
    </dgm:pt>
    <dgm:pt modelId="{E3121454-87B9-43AE-9FCB-833FCD4CA74B}" type="pres">
      <dgm:prSet presAssocID="{9A7DE499-F19E-4D20-BF8A-BC393A11319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FF2201-9D3F-4B06-9214-469E67438495}" type="pres">
      <dgm:prSet presAssocID="{9A7DE499-F19E-4D20-BF8A-BC393A1131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3C7AF-7433-4347-8FC3-C4B9D9AA7A55}" type="pres">
      <dgm:prSet presAssocID="{9A7DE499-F19E-4D20-BF8A-BC393A11319F}" presName="negativeSpace" presStyleCnt="0"/>
      <dgm:spPr/>
    </dgm:pt>
    <dgm:pt modelId="{255DA159-594B-466A-8CE1-E0A3B094DE60}" type="pres">
      <dgm:prSet presAssocID="{9A7DE499-F19E-4D20-BF8A-BC393A1131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ED5DA34-B50C-41B0-985E-D9ECB34A5790}" type="presOf" srcId="{055DD84B-6C25-481D-9216-FF434739904B}" destId="{A1281805-2BDA-4C50-AE76-1C98ADFDFF0B}" srcOrd="0" destOrd="0" presId="urn:microsoft.com/office/officeart/2005/8/layout/list1"/>
    <dgm:cxn modelId="{DECD7809-E96F-48E2-84E6-E4235299754E}" srcId="{055DD84B-6C25-481D-9216-FF434739904B}" destId="{9397C973-3CE1-4648-90C4-96191573DEA0}" srcOrd="1" destOrd="0" parTransId="{F0685C89-0CF9-487F-84B7-8E283AF75217}" sibTransId="{B5E4A4FF-7EDB-41AD-B53B-B0BE53098D5B}"/>
    <dgm:cxn modelId="{55E96679-A392-43EC-AEEF-2755E15C0F6C}" srcId="{055DD84B-6C25-481D-9216-FF434739904B}" destId="{01ADBC65-1FA8-4F3F-9050-6015B38FFB97}" srcOrd="0" destOrd="0" parTransId="{8E1038BC-3481-4286-A6E6-4F19CAE3000F}" sibTransId="{9E83D12C-0D2F-4422-83C6-67E9096967D6}"/>
    <dgm:cxn modelId="{4C9E6F85-D7A0-4D24-9178-5A5B3DC1D509}" srcId="{055DD84B-6C25-481D-9216-FF434739904B}" destId="{9A7DE499-F19E-4D20-BF8A-BC393A11319F}" srcOrd="2" destOrd="0" parTransId="{CC6706EE-C95D-463C-A601-B3311C427DAE}" sibTransId="{E4635B19-C965-4502-A012-6350080C72B3}"/>
    <dgm:cxn modelId="{76A9F3C7-AD19-4CF6-A5F4-ADA5F0E2E494}" type="presOf" srcId="{01ADBC65-1FA8-4F3F-9050-6015B38FFB97}" destId="{94A80968-3A53-4C25-A8A4-BD3C25B40F09}" srcOrd="1" destOrd="0" presId="urn:microsoft.com/office/officeart/2005/8/layout/list1"/>
    <dgm:cxn modelId="{78DF1072-2CCF-4D6D-829E-F57D7D556E09}" type="presOf" srcId="{01ADBC65-1FA8-4F3F-9050-6015B38FFB97}" destId="{8A21486D-D585-4154-B11D-42F225497F81}" srcOrd="0" destOrd="0" presId="urn:microsoft.com/office/officeart/2005/8/layout/list1"/>
    <dgm:cxn modelId="{E14D913F-35E6-44AE-8C17-8EA3F69DD124}" type="presOf" srcId="{9397C973-3CE1-4648-90C4-96191573DEA0}" destId="{D05A9E01-F53E-4AC7-9E9D-28F152838D71}" srcOrd="1" destOrd="0" presId="urn:microsoft.com/office/officeart/2005/8/layout/list1"/>
    <dgm:cxn modelId="{03C05AAD-F93A-4EAC-AF19-F358FD3689C8}" type="presOf" srcId="{9397C973-3CE1-4648-90C4-96191573DEA0}" destId="{24D7065D-C4FB-4157-932C-28052152F59D}" srcOrd="0" destOrd="0" presId="urn:microsoft.com/office/officeart/2005/8/layout/list1"/>
    <dgm:cxn modelId="{0302BA33-F074-4C4F-9C9B-DD3C3D040104}" type="presOf" srcId="{9A7DE499-F19E-4D20-BF8A-BC393A11319F}" destId="{A8FF2201-9D3F-4B06-9214-469E67438495}" srcOrd="1" destOrd="0" presId="urn:microsoft.com/office/officeart/2005/8/layout/list1"/>
    <dgm:cxn modelId="{D7323D09-C4B9-40F6-A6AE-C564AF6F3199}" type="presOf" srcId="{9A7DE499-F19E-4D20-BF8A-BC393A11319F}" destId="{E3121454-87B9-43AE-9FCB-833FCD4CA74B}" srcOrd="0" destOrd="0" presId="urn:microsoft.com/office/officeart/2005/8/layout/list1"/>
    <dgm:cxn modelId="{773D95F2-3A14-41E6-8D27-44E50D6F366B}" type="presParOf" srcId="{A1281805-2BDA-4C50-AE76-1C98ADFDFF0B}" destId="{D7D919E8-2E37-4831-BF10-D9E820DD8B60}" srcOrd="0" destOrd="0" presId="urn:microsoft.com/office/officeart/2005/8/layout/list1"/>
    <dgm:cxn modelId="{14F47B7D-6FC9-4120-B77B-8B65ED71B072}" type="presParOf" srcId="{D7D919E8-2E37-4831-BF10-D9E820DD8B60}" destId="{8A21486D-D585-4154-B11D-42F225497F81}" srcOrd="0" destOrd="0" presId="urn:microsoft.com/office/officeart/2005/8/layout/list1"/>
    <dgm:cxn modelId="{8DE96637-50B9-4214-B800-F5DB94B71A54}" type="presParOf" srcId="{D7D919E8-2E37-4831-BF10-D9E820DD8B60}" destId="{94A80968-3A53-4C25-A8A4-BD3C25B40F09}" srcOrd="1" destOrd="0" presId="urn:microsoft.com/office/officeart/2005/8/layout/list1"/>
    <dgm:cxn modelId="{E4B488A9-70FB-47FB-98E6-F6EE282D786F}" type="presParOf" srcId="{A1281805-2BDA-4C50-AE76-1C98ADFDFF0B}" destId="{6EBC47F1-DBD1-45A8-B644-5CD588EECF61}" srcOrd="1" destOrd="0" presId="urn:microsoft.com/office/officeart/2005/8/layout/list1"/>
    <dgm:cxn modelId="{8DE76395-FD8F-4ACC-B461-6A642027D708}" type="presParOf" srcId="{A1281805-2BDA-4C50-AE76-1C98ADFDFF0B}" destId="{9910BCAD-06F6-46E2-BE0F-589C47B976DF}" srcOrd="2" destOrd="0" presId="urn:microsoft.com/office/officeart/2005/8/layout/list1"/>
    <dgm:cxn modelId="{E8E7D772-B388-46A8-A0E9-92E7FD1B8A17}" type="presParOf" srcId="{A1281805-2BDA-4C50-AE76-1C98ADFDFF0B}" destId="{D64BC8CC-9AA5-44F1-B505-4A5AAB235E3C}" srcOrd="3" destOrd="0" presId="urn:microsoft.com/office/officeart/2005/8/layout/list1"/>
    <dgm:cxn modelId="{31738458-AA5B-454C-9996-2C8A3ACEB3B7}" type="presParOf" srcId="{A1281805-2BDA-4C50-AE76-1C98ADFDFF0B}" destId="{B2E70533-BC3E-415E-AD90-1E1AE2D9FAFC}" srcOrd="4" destOrd="0" presId="urn:microsoft.com/office/officeart/2005/8/layout/list1"/>
    <dgm:cxn modelId="{7827844F-4D1D-417A-935A-75928EE649FC}" type="presParOf" srcId="{B2E70533-BC3E-415E-AD90-1E1AE2D9FAFC}" destId="{24D7065D-C4FB-4157-932C-28052152F59D}" srcOrd="0" destOrd="0" presId="urn:microsoft.com/office/officeart/2005/8/layout/list1"/>
    <dgm:cxn modelId="{71A938E7-3086-401B-B76C-0D0418ED18CE}" type="presParOf" srcId="{B2E70533-BC3E-415E-AD90-1E1AE2D9FAFC}" destId="{D05A9E01-F53E-4AC7-9E9D-28F152838D71}" srcOrd="1" destOrd="0" presId="urn:microsoft.com/office/officeart/2005/8/layout/list1"/>
    <dgm:cxn modelId="{B938A870-E611-4A7E-BC4F-0D07D164133E}" type="presParOf" srcId="{A1281805-2BDA-4C50-AE76-1C98ADFDFF0B}" destId="{8EB55202-3B53-42DB-994C-993BBB2F3B32}" srcOrd="5" destOrd="0" presId="urn:microsoft.com/office/officeart/2005/8/layout/list1"/>
    <dgm:cxn modelId="{F121C56D-6B63-422C-B73C-569188F0EE93}" type="presParOf" srcId="{A1281805-2BDA-4C50-AE76-1C98ADFDFF0B}" destId="{387D9ACA-F5EF-4A92-9EA3-ACBBDB7DDF1C}" srcOrd="6" destOrd="0" presId="urn:microsoft.com/office/officeart/2005/8/layout/list1"/>
    <dgm:cxn modelId="{418BB8E4-6E5A-420B-882D-75600766CBB1}" type="presParOf" srcId="{A1281805-2BDA-4C50-AE76-1C98ADFDFF0B}" destId="{2C5F5E63-8FF7-4B4C-98E4-AA283A0CC861}" srcOrd="7" destOrd="0" presId="urn:microsoft.com/office/officeart/2005/8/layout/list1"/>
    <dgm:cxn modelId="{BDF79AB4-A437-430C-A2B8-2E23A120FAF2}" type="presParOf" srcId="{A1281805-2BDA-4C50-AE76-1C98ADFDFF0B}" destId="{5B4BC27A-BB16-45D5-A7CD-9442F65DFFF1}" srcOrd="8" destOrd="0" presId="urn:microsoft.com/office/officeart/2005/8/layout/list1"/>
    <dgm:cxn modelId="{C7FF593B-945D-4666-B510-9FBFF6D0BAC6}" type="presParOf" srcId="{5B4BC27A-BB16-45D5-A7CD-9442F65DFFF1}" destId="{E3121454-87B9-43AE-9FCB-833FCD4CA74B}" srcOrd="0" destOrd="0" presId="urn:microsoft.com/office/officeart/2005/8/layout/list1"/>
    <dgm:cxn modelId="{1AF3F201-C1F4-4464-A38C-0E84D6F036FD}" type="presParOf" srcId="{5B4BC27A-BB16-45D5-A7CD-9442F65DFFF1}" destId="{A8FF2201-9D3F-4B06-9214-469E67438495}" srcOrd="1" destOrd="0" presId="urn:microsoft.com/office/officeart/2005/8/layout/list1"/>
    <dgm:cxn modelId="{2990AF94-C39B-4987-B8C0-163BB40DCEB5}" type="presParOf" srcId="{A1281805-2BDA-4C50-AE76-1C98ADFDFF0B}" destId="{4793C7AF-7433-4347-8FC3-C4B9D9AA7A55}" srcOrd="9" destOrd="0" presId="urn:microsoft.com/office/officeart/2005/8/layout/list1"/>
    <dgm:cxn modelId="{EDCC9754-FEEA-43F0-9879-999339C085FE}" type="presParOf" srcId="{A1281805-2BDA-4C50-AE76-1C98ADFDFF0B}" destId="{255DA159-594B-466A-8CE1-E0A3B094DE60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001A4E3-7984-4ABB-B7D2-AA843CE69E5D}" type="datetimeFigureOut">
              <a:rPr lang="ru-RU"/>
              <a:pPr>
                <a:defRPr/>
              </a:pPr>
              <a:t>21.08.2014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1735DF-4BE5-4463-9874-C3BAEA2C0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392756-36A9-4C0F-A4E5-1B4CEFBA71DA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9BD253-8F29-46EF-B763-F35EB73D8C79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ADA5F-5BAF-4152-B25E-C649E12D2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4A63-455F-4BDC-A5D0-79AA427F7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CDA4-B506-4574-9958-810F0264B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C008B-835B-4D44-8AE0-4A5DB85C5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AF73-E7B1-4CA5-8D83-546A8FC8D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F8ABC-AEA7-432D-9EAA-370DC8CEA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5ABBC-9717-44BA-A7E4-F395FE4DA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8020-DD1A-45D1-A316-EED4614D6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2DB2-F414-4D78-86F3-DBD37F5DE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81BAE-CC88-4631-921E-094B61668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AC31-11CC-4DC2-AD13-4F0BB4EFD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34B9F-979F-4ECA-9F53-655CB0070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sch936.edusite.ru/DswMedia/svidetel-stvoogosudarstvennoyakkreditacii.jpg" TargetMode="Externa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hyperlink" Target="http://000000.appee.ru/media/w400_c8059c8c4b1403889236be74fdaf6405.jpg" TargetMode="External"/><Relationship Id="rId5" Type="http://schemas.openxmlformats.org/officeDocument/2006/relationships/diagramLayout" Target="../diagrams/layout1.xml"/><Relationship Id="rId10" Type="http://schemas.openxmlformats.org/officeDocument/2006/relationships/image" Target="../media/image8.png"/><Relationship Id="rId4" Type="http://schemas.openxmlformats.org/officeDocument/2006/relationships/diagramData" Target="../diagrams/data1.xml"/><Relationship Id="rId9" Type="http://schemas.openxmlformats.org/officeDocument/2006/relationships/image" Target="../media/image7.jpeg"/><Relationship Id="rId1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1"/>
          <p:cNvGrpSpPr>
            <a:grpSpLocks/>
          </p:cNvGrpSpPr>
          <p:nvPr/>
        </p:nvGrpSpPr>
        <p:grpSpPr bwMode="auto">
          <a:xfrm>
            <a:off x="0" y="2713038"/>
            <a:ext cx="9180513" cy="3605212"/>
            <a:chOff x="0" y="2712837"/>
            <a:chExt cx="9180513" cy="3604492"/>
          </a:xfrm>
        </p:grpSpPr>
        <p:sp>
          <p:nvSpPr>
            <p:cNvPr id="18436" name="Rectangle 7"/>
            <p:cNvSpPr>
              <a:spLocks noChangeArrowheads="1"/>
            </p:cNvSpPr>
            <p:nvPr/>
          </p:nvSpPr>
          <p:spPr bwMode="auto">
            <a:xfrm>
              <a:off x="0" y="2712837"/>
              <a:ext cx="9180513" cy="2572823"/>
            </a:xfrm>
            <a:prstGeom prst="rect">
              <a:avLst/>
            </a:prstGeom>
            <a:solidFill>
              <a:srgbClr val="3366CC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/>
                <a:t>Развитие системы оценки качества образования в условиях информационной открытости. Мониторинг законодательства в области образования</a:t>
              </a:r>
              <a:endParaRPr lang="ru-RU" sz="2600" b="1" i="1" spc="50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  <p:sp>
          <p:nvSpPr>
            <p:cNvPr id="13319" name="TextBox 8"/>
            <p:cNvSpPr txBox="1">
              <a:spLocks noChangeArrowheads="1"/>
            </p:cNvSpPr>
            <p:nvPr/>
          </p:nvSpPr>
          <p:spPr bwMode="auto">
            <a:xfrm>
              <a:off x="4724400" y="5486400"/>
              <a:ext cx="4210050" cy="830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 u="sng">
                  <a:solidFill>
                    <a:schemeClr val="tx1"/>
                  </a:solidFill>
                </a:rPr>
                <a:t>Явкина Галина Анатольевна, </a:t>
              </a:r>
            </a:p>
            <a:p>
              <a:r>
                <a:rPr lang="ru-RU" sz="1600" b="1">
                  <a:solidFill>
                    <a:schemeClr val="tx1"/>
                  </a:solidFill>
                </a:rPr>
                <a:t>Заместитель Министра образования Республики Мордовия </a:t>
              </a:r>
            </a:p>
          </p:txBody>
        </p:sp>
      </p:grpSp>
      <p:pic>
        <p:nvPicPr>
          <p:cNvPr id="13315" name="Рисунок 6" descr="http://bg-znanie.ru/articles/14090/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14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2590800" y="762000"/>
            <a:ext cx="327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Министерство образования Республики Мордовия</a:t>
            </a:r>
          </a:p>
        </p:txBody>
      </p:sp>
      <p:pic>
        <p:nvPicPr>
          <p:cNvPr id="13317" name="Рисунок 3" descr="http://bg-znanie.ru/articles/14090/fla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0"/>
            <a:ext cx="32766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87362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Информация о результатах тестирования по математике среди учащихся 5-х классов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553720"/>
          <a:ext cx="762000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838200"/>
                <a:gridCol w="609600"/>
                <a:gridCol w="609600"/>
                <a:gridCol w="762000"/>
                <a:gridCol w="508002"/>
                <a:gridCol w="846667"/>
                <a:gridCol w="846667"/>
                <a:gridCol w="846667"/>
              </a:tblGrid>
              <a:tr h="370840">
                <a:tc rowSpan="2"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муниципального района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присутствовавших на срезе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на: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обучен-ности, %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знаний,%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Ковылкинский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Кочкуровский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Краснослободский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Лямбирский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41,9%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Ромодановский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80,2%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40,7%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Рузаевский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Ст.-Шайговский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Темниковский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76,1%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41,0%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66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Теньгушевский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67,7%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49,8%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66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Торбеевский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6667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Чамзинский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73,5%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Пролетарский, г.о.Саранск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53,2%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-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контрольная группа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63,7%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-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контрольная группа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83,8%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61,8%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indent="-234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2782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959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80,0%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458200" cy="868362"/>
          </a:xfrm>
        </p:spPr>
        <p:txBody>
          <a:bodyPr/>
          <a:lstStyle/>
          <a:p>
            <a:pPr algn="ctr"/>
            <a:r>
              <a:rPr lang="ru-RU" sz="1800" b="1" dirty="0" smtClean="0"/>
              <a:t>Результаты бланочного тестирования по физике учащихся 11-х классов, проходившего в присутствии сотрудников ГБУ РМ «Центр мониторинга и оценки качества образования»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2000" y="1828800"/>
          <a:ext cx="7620000" cy="348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854200"/>
                <a:gridCol w="1270000"/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ОУ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учащихся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Качество знаний, %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обученности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%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50">
                          <a:latin typeface="Times New Roman"/>
                          <a:ea typeface="Andale Sans UI"/>
                          <a:cs typeface="Tahoma"/>
                        </a:rPr>
                        <a:t>1</a:t>
                      </a:r>
                      <a:endParaRPr lang="ru-RU" sz="1200" kern="1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СОШ №1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27,3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77,3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50">
                          <a:latin typeface="Times New Roman"/>
                          <a:ea typeface="Andale Sans UI"/>
                          <a:cs typeface="Tahoma"/>
                        </a:rPr>
                        <a:t>2</a:t>
                      </a:r>
                      <a:endParaRPr lang="ru-RU" sz="1200" kern="1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Гимназия №12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53,8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84,6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50">
                          <a:latin typeface="Times New Roman"/>
                          <a:ea typeface="Andale Sans UI"/>
                          <a:cs typeface="Tahoma"/>
                        </a:rPr>
                        <a:t>3</a:t>
                      </a:r>
                      <a:endParaRPr lang="ru-RU" sz="1200" kern="1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СОШ №41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50">
                          <a:latin typeface="Times New Roman"/>
                          <a:ea typeface="Andale Sans UI"/>
                          <a:cs typeface="Tahoma"/>
                        </a:rPr>
                        <a:t>4</a:t>
                      </a:r>
                      <a:endParaRPr lang="ru-RU" sz="1200" kern="1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СОШ №24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38,5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76,9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50">
                          <a:latin typeface="Times New Roman"/>
                          <a:ea typeface="Andale Sans UI"/>
                          <a:cs typeface="Tahoma"/>
                        </a:rPr>
                        <a:t>5</a:t>
                      </a:r>
                      <a:endParaRPr lang="ru-RU" sz="1200" kern="1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СОШ №25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88,9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50">
                          <a:latin typeface="Times New Roman"/>
                          <a:ea typeface="Andale Sans UI"/>
                          <a:cs typeface="Tahoma"/>
                        </a:rPr>
                        <a:t>6</a:t>
                      </a:r>
                      <a:endParaRPr lang="ru-RU" sz="1200" kern="1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Лицей №4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50">
                        <a:latin typeface="Times New Roman"/>
                        <a:ea typeface="Andale Sans U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52,7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87,9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62000" y="1219200"/>
            <a:ext cx="7848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5 августа 2013 года № 662                     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«Об осуществлении мониторинга системы образования»;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науки РФ от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января 2014 года № 14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показателей мониторинга системы образования»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361950" algn="just"/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Обращаем Ваше внимание, что в соответствии с Постановлением Правительства РФ органы местного самоуправления ежегодно, не позднее 25 октября года, следующего за отчетным, представляют в органы исполнительной власти субъектов Российской Федерации итоговые отчеты по району.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Постановление Правительства Российской Федерации от 30 марта 2013 года № 286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формировании независимой системы оценки качества работы организаций, оказывающих социальные услуги»;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21 июля 2014 года № 256-ФЗ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вступил в силу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" y="228601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нормативных правовых и инструктивно-методических материалов для формирования и развития системы независимой оценки качества образования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Группа 2"/>
          <p:cNvGrpSpPr>
            <a:grpSpLocks/>
          </p:cNvGrpSpPr>
          <p:nvPr/>
        </p:nvGrpSpPr>
        <p:grpSpPr bwMode="auto">
          <a:xfrm>
            <a:off x="1588" y="990600"/>
            <a:ext cx="9180512" cy="5614988"/>
            <a:chOff x="2124" y="990623"/>
            <a:chExt cx="9180513" cy="5615194"/>
          </a:xfrm>
        </p:grpSpPr>
        <p:sp>
          <p:nvSpPr>
            <p:cNvPr id="18436" name="Rectangle 7"/>
            <p:cNvSpPr>
              <a:spLocks noChangeArrowheads="1"/>
            </p:cNvSpPr>
            <p:nvPr/>
          </p:nvSpPr>
          <p:spPr bwMode="auto">
            <a:xfrm>
              <a:off x="2124" y="2713124"/>
              <a:ext cx="9180513" cy="2573431"/>
            </a:xfrm>
            <a:prstGeom prst="rect">
              <a:avLst/>
            </a:prstGeom>
            <a:solidFill>
              <a:srgbClr val="3366CC"/>
            </a:solidFill>
            <a:ln w="9525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cap="all" spc="-1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/>
                  <a:ea typeface="+mj-ea"/>
                  <a:cs typeface="+mj-cs"/>
                </a:rPr>
                <a:t>СПАСИБО ЗА ВНИМАНИЕ!</a:t>
              </a:r>
              <a:endParaRPr lang="ru-RU" sz="4000" b="1" i="1" spc="50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  <p:sp>
          <p:nvSpPr>
            <p:cNvPr id="31750" name="TextBox 8"/>
            <p:cNvSpPr txBox="1">
              <a:spLocks noChangeArrowheads="1"/>
            </p:cNvSpPr>
            <p:nvPr/>
          </p:nvSpPr>
          <p:spPr bwMode="auto">
            <a:xfrm>
              <a:off x="4876800" y="5651680"/>
              <a:ext cx="3933423" cy="954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>
                  <a:solidFill>
                    <a:schemeClr val="tx1"/>
                  </a:solidFill>
                  <a:latin typeface="Cambria" pitchFamily="18" charset="0"/>
                </a:rPr>
                <a:t>Явкина Галина Анатольевна</a:t>
              </a:r>
            </a:p>
          </p:txBody>
        </p:sp>
        <p:sp>
          <p:nvSpPr>
            <p:cNvPr id="31751" name="TextBox 8"/>
            <p:cNvSpPr txBox="1">
              <a:spLocks noChangeArrowheads="1"/>
            </p:cNvSpPr>
            <p:nvPr/>
          </p:nvSpPr>
          <p:spPr bwMode="auto">
            <a:xfrm>
              <a:off x="2286536" y="990623"/>
              <a:ext cx="3810000" cy="892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ambria" pitchFamily="18" charset="0"/>
                </a:rPr>
                <a:t>(8</a:t>
              </a:r>
              <a:r>
                <a:rPr lang="ru-RU" sz="2800" b="1">
                  <a:solidFill>
                    <a:schemeClr val="tx1"/>
                  </a:solidFill>
                  <a:latin typeface="Cambria" pitchFamily="18" charset="0"/>
                </a:rPr>
                <a:t>3</a:t>
              </a:r>
              <a:r>
                <a:rPr lang="en-US" sz="2800" b="1">
                  <a:solidFill>
                    <a:schemeClr val="tx1"/>
                  </a:solidFill>
                  <a:latin typeface="Cambria" pitchFamily="18" charset="0"/>
                </a:rPr>
                <a:t>4</a:t>
              </a:r>
              <a:r>
                <a:rPr lang="ru-RU" sz="2800" b="1">
                  <a:solidFill>
                    <a:schemeClr val="tx1"/>
                  </a:solidFill>
                  <a:latin typeface="Cambria" pitchFamily="18" charset="0"/>
                </a:rPr>
                <a:t>2</a:t>
              </a:r>
              <a:r>
                <a:rPr lang="en-US" sz="2800" b="1">
                  <a:solidFill>
                    <a:schemeClr val="tx1"/>
                  </a:solidFill>
                  <a:latin typeface="Cambria" pitchFamily="18" charset="0"/>
                </a:rPr>
                <a:t>) </a:t>
              </a:r>
              <a:r>
                <a:rPr lang="ru-RU" sz="2800" b="1">
                  <a:solidFill>
                    <a:schemeClr val="tx1"/>
                  </a:solidFill>
                </a:rPr>
                <a:t>47-50-08</a:t>
              </a:r>
              <a:r>
                <a:rPr lang="ru-RU" sz="2800">
                  <a:solidFill>
                    <a:schemeClr val="tx1"/>
                  </a:solidFill>
                </a:rPr>
                <a:t> </a:t>
              </a:r>
              <a:endParaRPr lang="en-US" sz="2800" b="1">
                <a:solidFill>
                  <a:schemeClr val="tx1"/>
                </a:solidFill>
                <a:latin typeface="Cambria" pitchFamily="18" charset="0"/>
              </a:endParaRPr>
            </a:p>
            <a:p>
              <a:pPr algn="ctr"/>
              <a:r>
                <a:rPr lang="en-US" b="1">
                  <a:solidFill>
                    <a:schemeClr val="tx1"/>
                  </a:solidFill>
                  <a:latin typeface="Cambria" pitchFamily="18" charset="0"/>
                </a:rPr>
                <a:t>obrnadzor13@mail.ru</a:t>
              </a:r>
              <a:endParaRPr lang="ru-RU" b="1">
                <a:solidFill>
                  <a:schemeClr val="tx1"/>
                </a:solidFill>
                <a:latin typeface="Cambria" pitchFamily="18" charset="0"/>
              </a:endParaRPr>
            </a:p>
          </p:txBody>
        </p:sp>
      </p:grpSp>
      <p:pic>
        <p:nvPicPr>
          <p:cNvPr id="31747" name="Рисунок 6" descr="http://bg-znanie.ru/articles/14090/ger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14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Рисунок 3" descr="http://bg-znanie.ru/articles/14090/fla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0"/>
            <a:ext cx="32766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1676400"/>
          </a:xfrm>
        </p:spPr>
        <p:txBody>
          <a:bodyPr/>
          <a:lstStyle/>
          <a:p>
            <a:pPr marL="114300" indent="0" eaLnBrk="1" hangingPunct="1"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Главный продукт образовательной системы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его ценностями, богатством души и нравственной силой, базой знаний</a:t>
            </a:r>
          </a:p>
          <a:p>
            <a:pPr marL="114300" indent="0" eaLnBrk="1" hangingPunct="1">
              <a:buNone/>
              <a:defRPr/>
            </a:pPr>
            <a:endParaRPr lang="ru-RU" sz="3200" b="1" dirty="0" smtClean="0">
              <a:solidFill>
                <a:schemeClr val="tx1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r" eaLnBrk="1" hangingPunct="1">
              <a:buFont typeface="Arial" charset="0"/>
              <a:buNone/>
              <a:defRPr/>
            </a:pPr>
            <a:endParaRPr lang="ru-RU" sz="32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grpSp>
        <p:nvGrpSpPr>
          <p:cNvPr id="14340" name="Группа 12"/>
          <p:cNvGrpSpPr>
            <a:grpSpLocks/>
          </p:cNvGrpSpPr>
          <p:nvPr/>
        </p:nvGrpSpPr>
        <p:grpSpPr bwMode="auto">
          <a:xfrm>
            <a:off x="0" y="0"/>
            <a:ext cx="8991600" cy="1371600"/>
            <a:chOff x="0" y="0"/>
            <a:chExt cx="8991600" cy="1371600"/>
          </a:xfrm>
        </p:grpSpPr>
        <p:sp>
          <p:nvSpPr>
            <p:cNvPr id="14341" name="TextBox 9"/>
            <p:cNvSpPr txBox="1">
              <a:spLocks noChangeArrowheads="1"/>
            </p:cNvSpPr>
            <p:nvPr/>
          </p:nvSpPr>
          <p:spPr bwMode="auto">
            <a:xfrm>
              <a:off x="1524000" y="304800"/>
              <a:ext cx="7467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2060"/>
                  </a:solidFill>
                </a:rPr>
                <a:t>Министерство образования Республики Мордовия</a:t>
              </a:r>
            </a:p>
          </p:txBody>
        </p:sp>
        <p:pic>
          <p:nvPicPr>
            <p:cNvPr id="14342" name="Рисунок 10" descr="http://bg-znanie.ru/articles/14090/gerb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2954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200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3657600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приоритет Государственной программы развития образования - это качество образования, как основа  индустриального, инновационного развития страны, республики на предстоящие десятилетия.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82057-8801-4E8E-AFA1-B83EAF28C2FF}" type="slidenum">
              <a:rPr lang="ru-RU"/>
              <a:pPr/>
              <a:t>3</a:t>
            </a:fld>
            <a:endParaRPr lang="ru-RU"/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48625" cy="2743200"/>
          </a:xfrm>
        </p:spPr>
        <p:txBody>
          <a:bodyPr/>
          <a:lstStyle/>
          <a:p>
            <a:pPr marL="355600" indent="-355600" algn="just" defTabSz="904875">
              <a:buFont typeface="Times New Roman" pitchFamily="18" charset="0"/>
              <a:buChar char="–"/>
            </a:pPr>
            <a:r>
              <a:rPr lang="ru-RU" sz="3000" b="1" dirty="0" smtClean="0">
                <a:cs typeface="Arial" charset="0"/>
              </a:rPr>
              <a:t>Качество образования – </a:t>
            </a:r>
            <a:r>
              <a:rPr lang="ru-RU" sz="3000" dirty="0" smtClean="0"/>
              <a:t>это </a:t>
            </a:r>
            <a:r>
              <a:rPr lang="ru-RU" sz="3000" dirty="0"/>
              <a:t>интегральная характеристика системы образования, отражающая степень </a:t>
            </a:r>
            <a:r>
              <a:rPr lang="ru-RU" sz="3000" dirty="0">
                <a:solidFill>
                  <a:srgbClr val="FF3300"/>
                </a:solidFill>
              </a:rPr>
              <a:t>соответствия</a:t>
            </a:r>
            <a:r>
              <a:rPr lang="ru-RU" sz="3000" dirty="0"/>
              <a:t> реальных достигаемых </a:t>
            </a:r>
            <a:r>
              <a:rPr lang="ru-RU" sz="3000" dirty="0">
                <a:solidFill>
                  <a:srgbClr val="FF3300"/>
                </a:solidFill>
              </a:rPr>
              <a:t>результатов </a:t>
            </a:r>
            <a:r>
              <a:rPr lang="ru-RU" sz="3000" dirty="0" smtClean="0">
                <a:solidFill>
                  <a:srgbClr val="FF3300"/>
                </a:solidFill>
              </a:rPr>
              <a:t>нормативным </a:t>
            </a:r>
            <a:r>
              <a:rPr lang="ru-RU" sz="3000" dirty="0">
                <a:solidFill>
                  <a:srgbClr val="FF3300"/>
                </a:solidFill>
              </a:rPr>
              <a:t>требованиям, социальным</a:t>
            </a:r>
            <a:r>
              <a:rPr lang="ru-RU" sz="3000" dirty="0"/>
              <a:t> и </a:t>
            </a:r>
            <a:r>
              <a:rPr lang="ru-RU" sz="3000" dirty="0">
                <a:solidFill>
                  <a:srgbClr val="FF3300"/>
                </a:solidFill>
              </a:rPr>
              <a:t>личностным ожиданиям</a:t>
            </a:r>
            <a:r>
              <a:rPr lang="ru-RU" sz="3000" dirty="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6" name="Рисунок 7" descr="http://bg-znanie.ru/articles/14090/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447800" y="4572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Министерство образования Республики Мордовия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44958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Оценить качество образования возможно с помощью: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внутренней оценки качества образования;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внешней оценки качества образования;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-алгоритма соотнесения внутренней и внешней оценки, позволяющей построить совокупную оценку качества.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47A8-10B8-4ABD-8B0C-E139FACD6220}" type="slidenum">
              <a:rPr lang="ru-RU"/>
              <a:pPr/>
              <a:t>4</a:t>
            </a:fld>
            <a:endParaRPr lang="ru-RU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799" cy="838200"/>
          </a:xfrm>
        </p:spPr>
        <p:txBody>
          <a:bodyPr/>
          <a:lstStyle/>
          <a:p>
            <a:pPr algn="ctr"/>
            <a:r>
              <a:rPr lang="ru-RU" sz="2800" b="1" dirty="0">
                <a:cs typeface="Arial" charset="0"/>
              </a:rPr>
              <a:t>Уровни </a:t>
            </a:r>
            <a:r>
              <a:rPr lang="ru-RU" sz="2800" b="1" dirty="0" smtClean="0">
                <a:cs typeface="Arial" charset="0"/>
              </a:rPr>
              <a:t>системы </a:t>
            </a:r>
            <a:r>
              <a:rPr lang="ru-RU" sz="2800" b="1" dirty="0">
                <a:cs typeface="Arial" charset="0"/>
              </a:rPr>
              <a:t>оценки качества образования</a:t>
            </a:r>
          </a:p>
        </p:txBody>
      </p:sp>
      <p:sp>
        <p:nvSpPr>
          <p:cNvPr id="529411" name="Text Box 3"/>
          <p:cNvSpPr txBox="1">
            <a:spLocks noChangeArrowheads="1"/>
          </p:cNvSpPr>
          <p:nvPr/>
        </p:nvSpPr>
        <p:spPr bwMode="auto">
          <a:xfrm>
            <a:off x="3492500" y="1341438"/>
            <a:ext cx="2133600" cy="28416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Дошкольное образование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3505200" y="1981200"/>
            <a:ext cx="2362200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Начальное образование, 1 - 4</a:t>
            </a:r>
          </a:p>
        </p:txBody>
      </p:sp>
      <p:sp>
        <p:nvSpPr>
          <p:cNvPr id="529413" name="Text Box 5"/>
          <p:cNvSpPr txBox="1">
            <a:spLocks noChangeArrowheads="1"/>
          </p:cNvSpPr>
          <p:nvPr/>
        </p:nvSpPr>
        <p:spPr bwMode="auto">
          <a:xfrm>
            <a:off x="3505200" y="2611438"/>
            <a:ext cx="21336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Основное общее образование, 5-9</a:t>
            </a:r>
          </a:p>
        </p:txBody>
      </p:sp>
      <p:sp>
        <p:nvSpPr>
          <p:cNvPr id="529414" name="Text Box 6"/>
          <p:cNvSpPr txBox="1">
            <a:spLocks noChangeArrowheads="1"/>
          </p:cNvSpPr>
          <p:nvPr/>
        </p:nvSpPr>
        <p:spPr bwMode="auto">
          <a:xfrm>
            <a:off x="5181600" y="3449638"/>
            <a:ext cx="21336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Среднее </a:t>
            </a:r>
            <a:r>
              <a:rPr lang="en-US" sz="1200" b="0"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полное) общее образование, 10 -11 (12)</a:t>
            </a:r>
          </a:p>
        </p:txBody>
      </p:sp>
      <p:sp>
        <p:nvSpPr>
          <p:cNvPr id="529415" name="Text Box 7"/>
          <p:cNvSpPr txBox="1">
            <a:spLocks noChangeArrowheads="1"/>
          </p:cNvSpPr>
          <p:nvPr/>
        </p:nvSpPr>
        <p:spPr bwMode="auto">
          <a:xfrm>
            <a:off x="1905000" y="3449638"/>
            <a:ext cx="25146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Начальное профессиональное образование</a:t>
            </a:r>
          </a:p>
        </p:txBody>
      </p:sp>
      <p:sp>
        <p:nvSpPr>
          <p:cNvPr id="529416" name="Rectangle 8"/>
          <p:cNvSpPr>
            <a:spLocks noChangeArrowheads="1"/>
          </p:cNvSpPr>
          <p:nvPr/>
        </p:nvSpPr>
        <p:spPr bwMode="auto">
          <a:xfrm>
            <a:off x="4114800" y="4038600"/>
            <a:ext cx="1371600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ССУЗы</a:t>
            </a:r>
          </a:p>
        </p:txBody>
      </p:sp>
      <p:sp>
        <p:nvSpPr>
          <p:cNvPr id="529417" name="Rectangle 9"/>
          <p:cNvSpPr>
            <a:spLocks noChangeArrowheads="1"/>
          </p:cNvSpPr>
          <p:nvPr/>
        </p:nvSpPr>
        <p:spPr bwMode="auto">
          <a:xfrm>
            <a:off x="4029075" y="4538663"/>
            <a:ext cx="1393825" cy="284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ВУЗы 1 - 4 курсы</a:t>
            </a:r>
          </a:p>
        </p:txBody>
      </p:sp>
      <p:sp>
        <p:nvSpPr>
          <p:cNvPr id="529418" name="Rectangle 10"/>
          <p:cNvSpPr>
            <a:spLocks noChangeArrowheads="1"/>
          </p:cNvSpPr>
          <p:nvPr/>
        </p:nvSpPr>
        <p:spPr bwMode="auto">
          <a:xfrm>
            <a:off x="4029075" y="5091113"/>
            <a:ext cx="1393825" cy="2841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ВУЗы 5 - 6 курсы</a:t>
            </a:r>
          </a:p>
        </p:txBody>
      </p:sp>
      <p:sp>
        <p:nvSpPr>
          <p:cNvPr id="529419" name="Rectangle 11"/>
          <p:cNvSpPr>
            <a:spLocks noChangeArrowheads="1"/>
          </p:cNvSpPr>
          <p:nvPr/>
        </p:nvSpPr>
        <p:spPr bwMode="auto">
          <a:xfrm>
            <a:off x="2514600" y="6345238"/>
            <a:ext cx="4267200" cy="2841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1200">
                <a:solidFill>
                  <a:schemeClr val="tx1"/>
                </a:solidFill>
                <a:effectLst/>
                <a:latin typeface="Arial" charset="0"/>
              </a:rPr>
              <a:t>РЫНОК ТРУДА</a:t>
            </a:r>
          </a:p>
        </p:txBody>
      </p:sp>
      <p:sp>
        <p:nvSpPr>
          <p:cNvPr id="529420" name="Rectangle 12"/>
          <p:cNvSpPr>
            <a:spLocks noChangeArrowheads="1"/>
          </p:cNvSpPr>
          <p:nvPr/>
        </p:nvSpPr>
        <p:spPr bwMode="auto">
          <a:xfrm>
            <a:off x="304800" y="1981200"/>
            <a:ext cx="2514600" cy="284163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Внутренний контроль</a:t>
            </a:r>
            <a:endParaRPr lang="ru-RU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9421" name="Rectangle 13"/>
          <p:cNvSpPr>
            <a:spLocks noChangeArrowheads="1"/>
          </p:cNvSpPr>
          <p:nvPr/>
        </p:nvSpPr>
        <p:spPr bwMode="auto">
          <a:xfrm>
            <a:off x="6324600" y="1981200"/>
            <a:ext cx="2514600" cy="284163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Внешняя оценка</a:t>
            </a:r>
          </a:p>
        </p:txBody>
      </p:sp>
      <p:sp>
        <p:nvSpPr>
          <p:cNvPr id="529422" name="Line 14"/>
          <p:cNvSpPr>
            <a:spLocks noChangeShapeType="1"/>
          </p:cNvSpPr>
          <p:nvPr/>
        </p:nvSpPr>
        <p:spPr bwMode="auto">
          <a:xfrm flipV="1">
            <a:off x="2819400" y="1600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23" name="Line 15"/>
          <p:cNvSpPr>
            <a:spLocks noChangeShapeType="1"/>
          </p:cNvSpPr>
          <p:nvPr/>
        </p:nvSpPr>
        <p:spPr bwMode="auto">
          <a:xfrm>
            <a:off x="2819400" y="213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24" name="Line 16"/>
          <p:cNvSpPr>
            <a:spLocks noChangeShapeType="1"/>
          </p:cNvSpPr>
          <p:nvPr/>
        </p:nvSpPr>
        <p:spPr bwMode="auto">
          <a:xfrm>
            <a:off x="2819400" y="2133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25" name="Line 17"/>
          <p:cNvSpPr>
            <a:spLocks noChangeShapeType="1"/>
          </p:cNvSpPr>
          <p:nvPr/>
        </p:nvSpPr>
        <p:spPr bwMode="auto">
          <a:xfrm>
            <a:off x="5867400" y="1600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26" name="Line 18"/>
          <p:cNvSpPr>
            <a:spLocks noChangeShapeType="1"/>
          </p:cNvSpPr>
          <p:nvPr/>
        </p:nvSpPr>
        <p:spPr bwMode="auto">
          <a:xfrm flipH="1">
            <a:off x="5791200" y="2286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27" name="Line 19"/>
          <p:cNvSpPr>
            <a:spLocks noChangeShapeType="1"/>
          </p:cNvSpPr>
          <p:nvPr/>
        </p:nvSpPr>
        <p:spPr bwMode="auto">
          <a:xfrm>
            <a:off x="6019800" y="213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28" name="Line 20"/>
          <p:cNvSpPr>
            <a:spLocks noChangeShapeType="1"/>
          </p:cNvSpPr>
          <p:nvPr/>
        </p:nvSpPr>
        <p:spPr bwMode="auto">
          <a:xfrm flipH="1">
            <a:off x="6324600" y="23622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29" name="Line 21"/>
          <p:cNvSpPr>
            <a:spLocks noChangeShapeType="1"/>
          </p:cNvSpPr>
          <p:nvPr/>
        </p:nvSpPr>
        <p:spPr bwMode="auto">
          <a:xfrm>
            <a:off x="44958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0" name="Line 22"/>
          <p:cNvSpPr>
            <a:spLocks noChangeShapeType="1"/>
          </p:cNvSpPr>
          <p:nvPr/>
        </p:nvSpPr>
        <p:spPr bwMode="auto">
          <a:xfrm>
            <a:off x="44958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1" name="Line 23"/>
          <p:cNvSpPr>
            <a:spLocks noChangeShapeType="1"/>
          </p:cNvSpPr>
          <p:nvPr/>
        </p:nvSpPr>
        <p:spPr bwMode="auto">
          <a:xfrm>
            <a:off x="38100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2" name="Line 24"/>
          <p:cNvSpPr>
            <a:spLocks noChangeShapeType="1"/>
          </p:cNvSpPr>
          <p:nvPr/>
        </p:nvSpPr>
        <p:spPr bwMode="auto">
          <a:xfrm>
            <a:off x="54102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3" name="Line 25"/>
          <p:cNvSpPr>
            <a:spLocks noChangeShapeType="1"/>
          </p:cNvSpPr>
          <p:nvPr/>
        </p:nvSpPr>
        <p:spPr bwMode="auto">
          <a:xfrm>
            <a:off x="47244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4" name="Line 26"/>
          <p:cNvSpPr>
            <a:spLocks noChangeShapeType="1"/>
          </p:cNvSpPr>
          <p:nvPr/>
        </p:nvSpPr>
        <p:spPr bwMode="auto">
          <a:xfrm>
            <a:off x="4724400" y="43195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5" name="Line 27"/>
          <p:cNvSpPr>
            <a:spLocks noChangeShapeType="1"/>
          </p:cNvSpPr>
          <p:nvPr/>
        </p:nvSpPr>
        <p:spPr bwMode="auto">
          <a:xfrm>
            <a:off x="47244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6" name="Line 28"/>
          <p:cNvSpPr>
            <a:spLocks noChangeShapeType="1"/>
          </p:cNvSpPr>
          <p:nvPr/>
        </p:nvSpPr>
        <p:spPr bwMode="auto">
          <a:xfrm>
            <a:off x="3429000" y="3962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7" name="Line 29"/>
          <p:cNvSpPr>
            <a:spLocks noChangeShapeType="1"/>
          </p:cNvSpPr>
          <p:nvPr/>
        </p:nvSpPr>
        <p:spPr bwMode="auto">
          <a:xfrm>
            <a:off x="5943600" y="3962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8" name="Line 30"/>
          <p:cNvSpPr>
            <a:spLocks noChangeShapeType="1"/>
          </p:cNvSpPr>
          <p:nvPr/>
        </p:nvSpPr>
        <p:spPr bwMode="auto">
          <a:xfrm>
            <a:off x="47244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39" name="Rectangle 31"/>
          <p:cNvSpPr>
            <a:spLocks noChangeArrowheads="1"/>
          </p:cNvSpPr>
          <p:nvPr/>
        </p:nvSpPr>
        <p:spPr bwMode="auto">
          <a:xfrm>
            <a:off x="228600" y="4343400"/>
            <a:ext cx="2514600" cy="46672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Внутренний контроль и внешняя оценка</a:t>
            </a:r>
            <a:endParaRPr lang="ru-RU" sz="120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9440" name="Line 32"/>
          <p:cNvSpPr>
            <a:spLocks noChangeShapeType="1"/>
          </p:cNvSpPr>
          <p:nvPr/>
        </p:nvSpPr>
        <p:spPr bwMode="auto">
          <a:xfrm flipV="1">
            <a:off x="10668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41" name="Line 33"/>
          <p:cNvSpPr>
            <a:spLocks noChangeShapeType="1"/>
          </p:cNvSpPr>
          <p:nvPr/>
        </p:nvSpPr>
        <p:spPr bwMode="auto">
          <a:xfrm>
            <a:off x="10668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42" name="Line 34"/>
          <p:cNvSpPr>
            <a:spLocks noChangeShapeType="1"/>
          </p:cNvSpPr>
          <p:nvPr/>
        </p:nvSpPr>
        <p:spPr bwMode="auto">
          <a:xfrm flipV="1">
            <a:off x="2743200" y="42672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43" name="Rectangle 35"/>
          <p:cNvSpPr>
            <a:spLocks noChangeArrowheads="1"/>
          </p:cNvSpPr>
          <p:nvPr/>
        </p:nvSpPr>
        <p:spPr bwMode="auto">
          <a:xfrm>
            <a:off x="6477000" y="4181475"/>
            <a:ext cx="2514600" cy="284163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Внутренний контроль</a:t>
            </a:r>
          </a:p>
        </p:txBody>
      </p:sp>
      <p:sp>
        <p:nvSpPr>
          <p:cNvPr id="529444" name="Line 36"/>
          <p:cNvSpPr>
            <a:spLocks noChangeShapeType="1"/>
          </p:cNvSpPr>
          <p:nvPr/>
        </p:nvSpPr>
        <p:spPr bwMode="auto">
          <a:xfrm flipV="1">
            <a:off x="8229600" y="3733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45" name="Line 37"/>
          <p:cNvSpPr>
            <a:spLocks noChangeShapeType="1"/>
          </p:cNvSpPr>
          <p:nvPr/>
        </p:nvSpPr>
        <p:spPr bwMode="auto">
          <a:xfrm flipH="1">
            <a:off x="74676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46" name="Rectangle 38"/>
          <p:cNvSpPr>
            <a:spLocks noChangeArrowheads="1"/>
          </p:cNvSpPr>
          <p:nvPr/>
        </p:nvSpPr>
        <p:spPr bwMode="auto">
          <a:xfrm>
            <a:off x="228600" y="5248275"/>
            <a:ext cx="2514600" cy="46672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1200" b="0">
                <a:solidFill>
                  <a:schemeClr val="tx1"/>
                </a:solidFill>
                <a:effectLst/>
                <a:latin typeface="Arial" charset="0"/>
              </a:rPr>
              <a:t>Внутренний контроль и внешняя оценка</a:t>
            </a:r>
          </a:p>
        </p:txBody>
      </p:sp>
      <p:sp>
        <p:nvSpPr>
          <p:cNvPr id="529447" name="Line 39"/>
          <p:cNvSpPr>
            <a:spLocks noChangeShapeType="1"/>
          </p:cNvSpPr>
          <p:nvPr/>
        </p:nvSpPr>
        <p:spPr bwMode="auto">
          <a:xfrm flipV="1">
            <a:off x="2819400" y="47244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48" name="Line 40"/>
          <p:cNvSpPr>
            <a:spLocks noChangeShapeType="1"/>
          </p:cNvSpPr>
          <p:nvPr/>
        </p:nvSpPr>
        <p:spPr bwMode="auto">
          <a:xfrm>
            <a:off x="2819400" y="54102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49" name="Text Box 41"/>
          <p:cNvSpPr txBox="1">
            <a:spLocks noChangeArrowheads="1"/>
          </p:cNvSpPr>
          <p:nvPr/>
        </p:nvSpPr>
        <p:spPr bwMode="auto">
          <a:xfrm>
            <a:off x="4114800" y="5334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eaLnBrk="1" hangingPunct="1">
              <a:spcBef>
                <a:spcPct val="50000"/>
              </a:spcBef>
            </a:pPr>
            <a:endParaRPr lang="ru-RU" sz="2800" b="0">
              <a:solidFill>
                <a:schemeClr val="tx2"/>
              </a:solidFill>
              <a:effectLst/>
              <a:latin typeface="Tahoma" pitchFamily="34" charset="0"/>
            </a:endParaRPr>
          </a:p>
        </p:txBody>
      </p:sp>
      <p:sp>
        <p:nvSpPr>
          <p:cNvPr id="529450" name="Text Box 42"/>
          <p:cNvSpPr txBox="1">
            <a:spLocks noChangeArrowheads="1"/>
          </p:cNvSpPr>
          <p:nvPr/>
        </p:nvSpPr>
        <p:spPr bwMode="auto">
          <a:xfrm>
            <a:off x="4114800" y="5376863"/>
            <a:ext cx="1295400" cy="284162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200" b="0">
                <a:solidFill>
                  <a:schemeClr val="tx2"/>
                </a:solidFill>
                <a:effectLst/>
                <a:latin typeface="Tahoma" pitchFamily="34" charset="0"/>
              </a:rPr>
              <a:t>Бакалавриат</a:t>
            </a:r>
          </a:p>
        </p:txBody>
      </p:sp>
      <p:sp>
        <p:nvSpPr>
          <p:cNvPr id="529451" name="Text Box 43"/>
          <p:cNvSpPr txBox="1">
            <a:spLocks noChangeArrowheads="1"/>
          </p:cNvSpPr>
          <p:nvPr/>
        </p:nvSpPr>
        <p:spPr bwMode="auto">
          <a:xfrm>
            <a:off x="4114800" y="5811838"/>
            <a:ext cx="1295400" cy="284162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1200" b="0" dirty="0">
                <a:solidFill>
                  <a:schemeClr val="tx2"/>
                </a:solidFill>
                <a:effectLst/>
                <a:latin typeface="Tahoma" pitchFamily="34" charset="0"/>
              </a:rPr>
              <a:t>Магистратура</a:t>
            </a:r>
          </a:p>
        </p:txBody>
      </p:sp>
      <p:sp>
        <p:nvSpPr>
          <p:cNvPr id="529452" name="Line 44"/>
          <p:cNvSpPr>
            <a:spLocks noChangeShapeType="1"/>
          </p:cNvSpPr>
          <p:nvPr/>
        </p:nvSpPr>
        <p:spPr bwMode="auto">
          <a:xfrm>
            <a:off x="4724400" y="563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529453" name="Line 45"/>
          <p:cNvSpPr>
            <a:spLocks noChangeShapeType="1"/>
          </p:cNvSpPr>
          <p:nvPr/>
        </p:nvSpPr>
        <p:spPr bwMode="auto">
          <a:xfrm>
            <a:off x="28194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1000" y="1219201"/>
            <a:ext cx="81534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Приказ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и науки РФ от 14 июня 2013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462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Порядка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образовательной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организацией»;</a:t>
            </a:r>
          </a:p>
          <a:p>
            <a:pPr indent="361950"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Дошкольные и общеобразовательные организации составляют отчет по состоянию на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августа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текущего года, прочие - на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апреля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Он размещается в Интернете и направляется учредителю не позднее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сентября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апреля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соответственно.</a:t>
            </a:r>
          </a:p>
          <a:p>
            <a:pPr indent="361950" algn="just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1950" algn="just"/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Приказ Министерства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науки РФ от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10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декабря 2013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1324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показателей деятельности образовательной организации, подлежащей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самообследованию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8600" y="22860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marL="0" indent="45243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независимой оценки качества работы образовательных организаций в Республике Мордовия осуществляется в соответствии 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распоряжением Правительства Республики Мордовия от  17 июня 2013 года № 323-р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Методическими рекомендациями по проведению независимой системы оценки качества работы образовательных организаций, утвержденными Министерством образования и науки Российской Федерации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417638"/>
          </a:xfrm>
        </p:spPr>
        <p:txBody>
          <a:bodyPr/>
          <a:lstStyle/>
          <a:p>
            <a:pPr indent="54292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соответствии с методическими  рекомендациями Министерства образования и науки РФ Министерством образования РМ внесены изменения в критерии  и показатели оценки результативности  профессиональной  деятельности педагогических работников: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/>
          <a:lstStyle/>
          <a:p>
            <a:pPr algn="just"/>
            <a:r>
              <a:rPr lang="ru-RU" sz="1400" dirty="0" smtClean="0"/>
              <a:t>	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для разработки критериев и показателей оценки результативности   профессиональной  деятельности педагогических работников общеобразовательных учреждений  Республики Мордовия» (приказ от 26.06.2013 г.  № 169);  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- примерные показатели эффективности работы руководителей общеобразовательных учреждений  Республики Мордовия (приказ  Министерства образования Республики Мордовия от 26.06.2013 г. № 169).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Разработаны показатели эффективности деятельности государственных  учреждений, подведомственных Министерству образования Республики Мордовия,  и их руководителей (приказ Министерства образования Республики Мордовия  от 19.09.2013 г. № 847).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7517"/>
            <a:ext cx="9158288" cy="157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4638"/>
            <a:ext cx="8496176" cy="1104900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КАРТА ПРОЦЕДУР ОКО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415686"/>
            <a:ext cx="5040312" cy="2952751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8525" y="1415686"/>
            <a:ext cx="30241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Оценка качества обучения</a:t>
            </a:r>
            <a:endParaRPr kumimoji="0" lang="en-US" sz="16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95337" y="1848080"/>
          <a:ext cx="468052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" name="Группа 27"/>
          <p:cNvGrpSpPr>
            <a:grpSpLocks/>
          </p:cNvGrpSpPr>
          <p:nvPr/>
        </p:nvGrpSpPr>
        <p:grpSpPr bwMode="auto">
          <a:xfrm>
            <a:off x="5364163" y="1415686"/>
            <a:ext cx="3592512" cy="2952751"/>
            <a:chOff x="5364163" y="1268413"/>
            <a:chExt cx="3592512" cy="2952750"/>
          </a:xfrm>
        </p:grpSpPr>
        <p:sp>
          <p:nvSpPr>
            <p:cNvPr id="10" name="Скругленный прямоугольник 9"/>
            <p:cNvSpPr/>
            <p:nvPr/>
          </p:nvSpPr>
          <p:spPr bwMode="auto">
            <a:xfrm>
              <a:off x="5364163" y="1268413"/>
              <a:ext cx="3592512" cy="2952750"/>
            </a:xfrm>
            <a:prstGeom prst="roundRect">
              <a:avLst/>
            </a:prstGeom>
            <a:solidFill>
              <a:srgbClr val="99FF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3"/>
            <p:cNvSpPr txBox="1">
              <a:spLocks noChangeArrowheads="1"/>
            </p:cNvSpPr>
            <p:nvPr/>
          </p:nvSpPr>
          <p:spPr bwMode="auto">
            <a:xfrm>
              <a:off x="5651500" y="1412875"/>
              <a:ext cx="3025775" cy="458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lang="ru-RU" sz="1600" b="1" i="1" kern="0" dirty="0">
                  <a:latin typeface="+mn-lt"/>
                  <a:cs typeface="+mn-cs"/>
                </a:rPr>
                <a:t>Управление качеством</a:t>
              </a:r>
              <a:endParaRPr lang="en-US" sz="1600" b="1" i="1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600" b="1" i="1" kern="0" dirty="0">
                <a:latin typeface="+mn-lt"/>
                <a:cs typeface="+mn-cs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358632" y="1916578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719" y="2996852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172863" y="3212907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24701" y="3500980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3"/>
            <p:cNvSpPr txBox="1">
              <a:spLocks noChangeArrowheads="1"/>
            </p:cNvSpPr>
            <p:nvPr/>
          </p:nvSpPr>
          <p:spPr bwMode="auto">
            <a:xfrm>
              <a:off x="5364163" y="1844675"/>
              <a:ext cx="3097212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Оценка ОУ:</a:t>
              </a:r>
            </a:p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аккредитация, аудит, самооценка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7237413" y="2781300"/>
              <a:ext cx="1511300" cy="12954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3"/>
            <p:cNvSpPr txBox="1">
              <a:spLocks noChangeArrowheads="1"/>
            </p:cNvSpPr>
            <p:nvPr/>
          </p:nvSpPr>
          <p:spPr bwMode="auto">
            <a:xfrm>
              <a:off x="5508625" y="3357563"/>
              <a:ext cx="1943100" cy="576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Оценка образов. систем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</p:grpSp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5364163" y="4584336"/>
            <a:ext cx="3529012" cy="2205037"/>
            <a:chOff x="5364088" y="4437112"/>
            <a:chExt cx="3528392" cy="2204864"/>
          </a:xfrm>
        </p:grpSpPr>
        <p:sp>
          <p:nvSpPr>
            <p:cNvPr id="20" name="Скругленный прямоугольник 19"/>
            <p:cNvSpPr/>
            <p:nvPr/>
          </p:nvSpPr>
          <p:spPr bwMode="auto">
            <a:xfrm>
              <a:off x="5364088" y="4437112"/>
              <a:ext cx="3528392" cy="2204864"/>
            </a:xfrm>
            <a:prstGeom prst="roundRect">
              <a:avLst/>
            </a:prstGeom>
            <a:solidFill>
              <a:srgbClr val="BBD6E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1" name="Picture 18" descr="Картинка 49 из 9600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596336" y="5373216"/>
              <a:ext cx="720080" cy="978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0" descr="Картинка 46 из 9600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012160" y="5342254"/>
              <a:ext cx="720080" cy="102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ectangle 3"/>
            <p:cNvSpPr txBox="1">
              <a:spLocks noChangeArrowheads="1"/>
            </p:cNvSpPr>
            <p:nvPr/>
          </p:nvSpPr>
          <p:spPr bwMode="auto">
            <a:xfrm>
              <a:off x="5579950" y="4581563"/>
              <a:ext cx="3096668" cy="57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</a:t>
              </a:r>
              <a:r>
                <a:rPr lang="ru-RU" sz="1400" kern="0" dirty="0" smtClean="0">
                  <a:latin typeface="+mn-lt"/>
                  <a:cs typeface="+mn-cs"/>
                </a:rPr>
                <a:t>«Оценка» </a:t>
              </a:r>
              <a:r>
                <a:rPr lang="ru-RU" sz="1400" kern="0" dirty="0">
                  <a:latin typeface="+mn-lt"/>
                  <a:cs typeface="+mn-cs"/>
                </a:rPr>
                <a:t>работы учителя:</a:t>
              </a:r>
            </a:p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аттестация, самооценка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</p:grpSp>
      <p:grpSp>
        <p:nvGrpSpPr>
          <p:cNvPr id="8" name="Группа 28"/>
          <p:cNvGrpSpPr>
            <a:grpSpLocks/>
          </p:cNvGrpSpPr>
          <p:nvPr/>
        </p:nvGrpSpPr>
        <p:grpSpPr bwMode="auto">
          <a:xfrm>
            <a:off x="250827" y="4584336"/>
            <a:ext cx="4968875" cy="2205037"/>
            <a:chOff x="179512" y="4437112"/>
            <a:chExt cx="4968552" cy="2204864"/>
          </a:xfrm>
        </p:grpSpPr>
        <p:sp>
          <p:nvSpPr>
            <p:cNvPr id="25" name="Скругленный прямоугольник 24"/>
            <p:cNvSpPr/>
            <p:nvPr/>
          </p:nvSpPr>
          <p:spPr bwMode="auto">
            <a:xfrm>
              <a:off x="179512" y="4437112"/>
              <a:ext cx="4968552" cy="2204864"/>
            </a:xfrm>
            <a:prstGeom prst="roundRect">
              <a:avLst/>
            </a:prstGeom>
            <a:solidFill>
              <a:srgbClr val="FAA4B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3"/>
            <p:cNvSpPr txBox="1">
              <a:spLocks noChangeArrowheads="1"/>
            </p:cNvSpPr>
            <p:nvPr/>
          </p:nvSpPr>
          <p:spPr bwMode="auto">
            <a:xfrm>
              <a:off x="395398" y="4581563"/>
              <a:ext cx="4608213" cy="57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Оценка образовательных программ и учебников</a:t>
              </a: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  <p:pic>
          <p:nvPicPr>
            <p:cNvPr id="27" name="Picture 22" descr="Картинка 2 из 96000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275856" y="5229200"/>
              <a:ext cx="896536" cy="1073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6" descr="Картинка 18 из 51835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187624" y="5013176"/>
              <a:ext cx="1008112" cy="149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33"/>
          <p:cNvGrpSpPr>
            <a:grpSpLocks/>
          </p:cNvGrpSpPr>
          <p:nvPr/>
        </p:nvGrpSpPr>
        <p:grpSpPr bwMode="auto">
          <a:xfrm>
            <a:off x="2484440" y="2928572"/>
            <a:ext cx="3095625" cy="1727200"/>
            <a:chOff x="2483768" y="2780928"/>
            <a:chExt cx="3096344" cy="1728192"/>
          </a:xfrm>
        </p:grpSpPr>
        <p:sp>
          <p:nvSpPr>
            <p:cNvPr id="30" name="Стрелка вниз 29"/>
            <p:cNvSpPr/>
            <p:nvPr/>
          </p:nvSpPr>
          <p:spPr>
            <a:xfrm>
              <a:off x="2483768" y="4148551"/>
              <a:ext cx="287404" cy="360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5076757" y="2780928"/>
              <a:ext cx="431900" cy="2875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Стрелка вправо 31"/>
            <p:cNvSpPr/>
            <p:nvPr/>
          </p:nvSpPr>
          <p:spPr>
            <a:xfrm rot="2297934">
              <a:off x="5148212" y="4148551"/>
              <a:ext cx="431900" cy="2890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Информация о результатах тестирования по русскому языку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(входной контроль) среди учащихся 5-х классов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066800"/>
          <a:ext cx="7620003" cy="5673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990600"/>
                <a:gridCol w="609600"/>
                <a:gridCol w="609600"/>
                <a:gridCol w="685800"/>
                <a:gridCol w="660402"/>
                <a:gridCol w="846667"/>
                <a:gridCol w="846667"/>
                <a:gridCol w="846667"/>
              </a:tblGrid>
              <a:tr h="121257">
                <a:tc rowSpan="2">
                  <a:txBody>
                    <a:bodyPr/>
                    <a:lstStyle/>
                    <a:p>
                      <a:pPr indent="666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муниципального района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 присутствовавших на срезе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работу на: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673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673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знаний,%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5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9048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90488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5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Ардатовский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88,7%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42,9%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5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Атюрьевский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83,1%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37,7%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5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Атяшевский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94,3%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53,9%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59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Б.-Березниковский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77,2%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32,6%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5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Игнатовский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73,9%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28,3%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Дубенский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5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Ельниковский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36,4%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59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З.-Полянский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47,6%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5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Инсарский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78,1%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5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Ичалковский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81,0%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5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Кадошкинский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70,7%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0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контрольная группа 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93,9%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51,9%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93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Октябрьский, г.о.Саранск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88,2%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48,1%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936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Ленинский г.о.Саранск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91,0%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63,7%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07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контрольная группа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86,6%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87,3%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49,4%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6647581</TotalTime>
  <Words>897</Words>
  <Application>Microsoft Office PowerPoint</Application>
  <PresentationFormat>Экран (4:3)</PresentationFormat>
  <Paragraphs>424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Слайд 1</vt:lpstr>
      <vt:lpstr>Слайд 2</vt:lpstr>
      <vt:lpstr>Слайд 3</vt:lpstr>
      <vt:lpstr>Уровни системы оценки качества образования</vt:lpstr>
      <vt:lpstr>Слайд 5</vt:lpstr>
      <vt:lpstr>Слайд 6</vt:lpstr>
      <vt:lpstr>В соответствии с методическими  рекомендациями Министерства образования и науки РФ Министерством образования РМ внесены изменения в критерии  и показатели оценки результативности  профессиональной  деятельности педагогических работников: </vt:lpstr>
      <vt:lpstr>КАРТА ПРОЦЕДУР ОКО</vt:lpstr>
      <vt:lpstr>Информация о результатах тестирования по русскому языку  (входной контроль) среди учащихся 5-х классов</vt:lpstr>
      <vt:lpstr>Информация о результатах тестирования по математике среди учащихся 5-х классов</vt:lpstr>
      <vt:lpstr>Результаты бланочного тестирования по физике учащихся 11-х классов, проходившего в присутствии сотрудников ГБУ РМ «Центр мониторинга и оценки качества образования»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PGP</dc:creator>
  <cp:lastModifiedBy>babina</cp:lastModifiedBy>
  <cp:revision>199</cp:revision>
  <cp:lastPrinted>1601-01-01T00:00:00Z</cp:lastPrinted>
  <dcterms:created xsi:type="dcterms:W3CDTF">1601-01-01T00:00:00Z</dcterms:created>
  <dcterms:modified xsi:type="dcterms:W3CDTF">2014-08-21T08:55:13Z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