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5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97" d="100"/>
          <a:sy n="97" d="100"/>
        </p:scale>
        <p:origin x="-11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83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405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744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1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48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879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28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509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05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75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170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4AD2-0365-418B-A636-BE9F450157B9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CBBD5-09F0-43B6-9590-B7A028669D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47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68863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«Стратегией социально-экономического развития Республики Мордовия до 2025 года», утвержденной Законом Республики Мордовия № 94-З от 1.10.2008 г. наиболее перспективным (с точки зрения качественного социально-экономи­ческого развития региона) признан сценарий развития региона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Локальное технологическое лидерство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»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116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Выводы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Доля учеников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ЦОДа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которых можно отнести к условно одаренным, не превышает 20 % от общего их числа.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ЦОД многократно </a:t>
            </a:r>
            <a:r>
              <a:rPr lang="ru-RU" sz="2400" u="sng" dirty="0">
                <a:solidFill>
                  <a:schemeClr val="accent2">
                    <a:lumMod val="75000"/>
                  </a:schemeClr>
                </a:solidFill>
              </a:rPr>
              <a:t>уступает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лицею № 43 и другим школам  по успешности участия в других видах учебно-научной деятельности учащихся и по инновационной методической работе педагогов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ЦОД в действующем варианте решает две трудно совместимые задачи: подготовку «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олимпиадников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» и повышение качества образования учеников сельских школ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52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Предложение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Разработать систему независимой оценки качества образования, учитывающую запросы системы высшего образования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040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Предложение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>
                <a:solidFill>
                  <a:srgbClr val="008000"/>
                </a:solidFill>
              </a:rPr>
              <a:t>Учитывая, что новые стандарты общего образования ставят в качестве одной из основных задач развитие исследовательской и проектной деятельности учащихся, создать </a:t>
            </a:r>
            <a:r>
              <a:rPr lang="ru-RU" dirty="0" smtClean="0">
                <a:solidFill>
                  <a:srgbClr val="008000"/>
                </a:solidFill>
              </a:rPr>
              <a:t>подразделение (научно-методический центр), занимающееся организацией такой </a:t>
            </a:r>
            <a:r>
              <a:rPr lang="ru-RU" dirty="0">
                <a:solidFill>
                  <a:srgbClr val="008000"/>
                </a:solidFill>
              </a:rPr>
              <a:t>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3015001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Предложение 3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spcBef>
                <a:spcPts val="1800"/>
              </a:spcBef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Разделить ЦОД на два самостоятельных образовательных учреждения с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принципиально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различными задачами, организационными и методическими основами: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spcBef>
                <a:spcPts val="1800"/>
              </a:spcBef>
              <a:spcAft>
                <a:spcPts val="1800"/>
              </a:spcAft>
            </a:pPr>
            <a:r>
              <a:rPr lang="ru-RU" dirty="0"/>
              <a:t> </a:t>
            </a:r>
            <a:r>
              <a:rPr lang="ru-RU" dirty="0">
                <a:solidFill>
                  <a:srgbClr val="008000"/>
                </a:solidFill>
              </a:rPr>
              <a:t>Школа-интернат для детей из сельских школ, проявляющих повышенный интерес к учебе. Задача этой школы: «подтянуть» общий  уровень подготовки учащихся. Количество учеников – примерно 2/3 от числа учеников в теперешнем </a:t>
            </a:r>
            <a:r>
              <a:rPr lang="ru-RU" dirty="0" err="1">
                <a:solidFill>
                  <a:srgbClr val="008000"/>
                </a:solidFill>
              </a:rPr>
              <a:t>ЦОДе</a:t>
            </a:r>
            <a:r>
              <a:rPr lang="ru-RU" dirty="0">
                <a:solidFill>
                  <a:srgbClr val="008000"/>
                </a:solidFill>
              </a:rPr>
              <a:t>. Педагогический состав – обычные школьные учителя с хорошей методической подготовкой. </a:t>
            </a:r>
            <a:endParaRPr lang="ru-RU" sz="3200" dirty="0">
              <a:solidFill>
                <a:srgbClr val="008000"/>
              </a:solidFill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ru-RU" dirty="0">
                <a:solidFill>
                  <a:srgbClr val="008000"/>
                </a:solidFill>
              </a:rPr>
              <a:t> Школа «олимпийского резерва» с числом учеников порядка 50-60. </a:t>
            </a:r>
            <a:r>
              <a:rPr lang="ru-RU" dirty="0" err="1">
                <a:solidFill>
                  <a:srgbClr val="008000"/>
                </a:solidFill>
              </a:rPr>
              <a:t>Педагогичесий</a:t>
            </a:r>
            <a:r>
              <a:rPr lang="ru-RU" dirty="0">
                <a:solidFill>
                  <a:srgbClr val="008000"/>
                </a:solidFill>
              </a:rPr>
              <a:t> состав – учителя, имеющие положительный опыт по подготовке «</a:t>
            </a:r>
            <a:r>
              <a:rPr lang="ru-RU" dirty="0" err="1">
                <a:solidFill>
                  <a:srgbClr val="008000"/>
                </a:solidFill>
              </a:rPr>
              <a:t>олимпиадников</a:t>
            </a:r>
            <a:r>
              <a:rPr lang="ru-RU" dirty="0">
                <a:solidFill>
                  <a:srgbClr val="008000"/>
                </a:solidFill>
              </a:rPr>
              <a:t>». В Саранске таких педагогов достаточно.</a:t>
            </a:r>
            <a:endParaRPr lang="ru-RU" sz="3200" dirty="0">
              <a:solidFill>
                <a:srgbClr val="008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538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7030A0"/>
                </a:solidFill>
              </a:rPr>
              <a:t>Динамика средних оценок</a:t>
            </a:r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4038600" cy="227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Диаграмма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403244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71057"/>
            <a:ext cx="3816424" cy="228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Диаграмма 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83714"/>
            <a:ext cx="3843164" cy="265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4735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7030A0"/>
                </a:solidFill>
              </a:rPr>
              <a:t>Отношение оценки на первом экзамене </a:t>
            </a:r>
            <a:r>
              <a:rPr lang="en-US" sz="3200" dirty="0" smtClean="0">
                <a:solidFill>
                  <a:srgbClr val="7030A0"/>
                </a:solidFill>
              </a:rPr>
              <a:t/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в </a:t>
            </a:r>
            <a:r>
              <a:rPr lang="ru-RU" sz="3200" dirty="0">
                <a:solidFill>
                  <a:srgbClr val="7030A0"/>
                </a:solidFill>
              </a:rPr>
              <a:t>вузе к оценке </a:t>
            </a:r>
            <a:r>
              <a:rPr lang="ru-RU" sz="3200" dirty="0" smtClean="0">
                <a:solidFill>
                  <a:srgbClr val="7030A0"/>
                </a:solidFill>
              </a:rPr>
              <a:t>ЕГЭ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и качество знаний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4038600" cy="210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1"/>
            <a:ext cx="403860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4038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21119"/>
            <a:ext cx="4038600" cy="234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03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Примерная основная образовательная программа образовательного учреждения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Планируемые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результаты освоения учебных и междисциплинарных программ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212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1.2.3.1. ФОРМИРОВАНИЕ УНИВЕРСАЛЬНЫХ УЧЕБНЫХ ДЕЙСТВИЙ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/>
              <a:t>Выпускник научится:</a:t>
            </a:r>
          </a:p>
          <a:p>
            <a:pPr marL="0" indent="0">
              <a:buNone/>
            </a:pPr>
            <a:r>
              <a:rPr lang="ru-RU" dirty="0"/>
              <a:t>• основам реализации </a:t>
            </a:r>
            <a:r>
              <a:rPr lang="ru-RU" b="1" dirty="0"/>
              <a:t>проектно-исследовательской</a:t>
            </a:r>
            <a:r>
              <a:rPr lang="ru-RU" dirty="0"/>
              <a:t> деятельности;</a:t>
            </a:r>
          </a:p>
          <a:p>
            <a:pPr marL="0" indent="0">
              <a:buNone/>
            </a:pPr>
            <a:r>
              <a:rPr lang="ru-RU" dirty="0"/>
              <a:t>• проводить наблюдение и </a:t>
            </a:r>
            <a:r>
              <a:rPr lang="ru-RU" b="1" dirty="0"/>
              <a:t>эксперимент</a:t>
            </a:r>
            <a:r>
              <a:rPr lang="ru-RU" dirty="0"/>
              <a:t> под руководством учителя;</a:t>
            </a:r>
          </a:p>
          <a:p>
            <a:pPr marL="0" indent="0">
              <a:buNone/>
            </a:pPr>
            <a:r>
              <a:rPr lang="ru-RU" dirty="0"/>
              <a:t>• осуществлять расширенный </a:t>
            </a:r>
            <a:r>
              <a:rPr lang="ru-RU" b="1" dirty="0"/>
              <a:t>поиск информации</a:t>
            </a:r>
            <a:r>
              <a:rPr lang="ru-RU" dirty="0"/>
              <a:t> с использованием ресурсов библиотек и Интернета;</a:t>
            </a:r>
          </a:p>
          <a:p>
            <a:pPr marL="0" indent="0">
              <a:buNone/>
            </a:pPr>
            <a:r>
              <a:rPr lang="ru-RU" dirty="0"/>
              <a:t>• создавать и преобразовывать модели и схемы для решения задач;</a:t>
            </a:r>
          </a:p>
          <a:p>
            <a:pPr marL="0" indent="0">
              <a:buNone/>
            </a:pPr>
            <a:r>
              <a:rPr lang="ru-RU" dirty="0"/>
              <a:t>• осуществлять выбор наиболее эффективных способов решения задач в зависимости от конкретных условий;</a:t>
            </a:r>
          </a:p>
          <a:p>
            <a:pPr marL="0" indent="0">
              <a:buNone/>
            </a:pPr>
            <a:r>
              <a:rPr lang="ru-RU" dirty="0"/>
              <a:t>• давать определение понятиям;</a:t>
            </a:r>
          </a:p>
          <a:p>
            <a:pPr marL="0" indent="0">
              <a:buNone/>
            </a:pPr>
            <a:r>
              <a:rPr lang="ru-RU" dirty="0"/>
              <a:t>• устанавливать причинно-следственные связи;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098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ru-RU" sz="2600" b="1" dirty="0">
                <a:solidFill>
                  <a:srgbClr val="0070C0"/>
                </a:solidFill>
              </a:rPr>
              <a:t>1.2.3.2. ФОРМИРОВАНИЕ ИКТ-КОМПЕТЕНТНОСТИ ОБУЧАЮЩИХСЯ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600" b="1" dirty="0">
                <a:solidFill>
                  <a:srgbClr val="0070C0"/>
                </a:solidFill>
              </a:rPr>
              <a:t> </a:t>
            </a:r>
            <a:r>
              <a:rPr lang="ru-RU" sz="2600" b="1" dirty="0" smtClean="0">
                <a:solidFill>
                  <a:srgbClr val="0070C0"/>
                </a:solidFill>
              </a:rPr>
              <a:t>1.2.3.3</a:t>
            </a:r>
            <a:r>
              <a:rPr lang="ru-RU" sz="2600" b="1" dirty="0">
                <a:solidFill>
                  <a:srgbClr val="0070C0"/>
                </a:solidFill>
              </a:rPr>
              <a:t>. ОСНОВЫ УЧЕБНО-ИССЛЕДОВАТЕЛЬСКОЙ И ПРОЕКТНОЙ ДЕЯТЕЛЬНОСТИ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2600" b="1" dirty="0">
                <a:solidFill>
                  <a:srgbClr val="0070C0"/>
                </a:solidFill>
              </a:rPr>
              <a:t>1.2.3.4. СТРАТЕГИИ СМЫСЛОВОГО ЧТЕНИЯ И РАБОТА С ТЕКСТОМ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Работа с текстом: 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поиск информации и </a:t>
            </a:r>
            <a:r>
              <a:rPr lang="ru-RU" dirty="0">
                <a:solidFill>
                  <a:srgbClr val="C00000"/>
                </a:solidFill>
              </a:rPr>
              <a:t>понимание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прочитанного</a:t>
            </a:r>
          </a:p>
          <a:p>
            <a:r>
              <a:rPr lang="ru-RU" dirty="0">
                <a:solidFill>
                  <a:srgbClr val="C00000"/>
                </a:solidFill>
              </a:rPr>
              <a:t>преобразование и интерпретация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информации</a:t>
            </a:r>
          </a:p>
          <a:p>
            <a:r>
              <a:rPr lang="ru-RU" dirty="0">
                <a:solidFill>
                  <a:srgbClr val="C00000"/>
                </a:solidFill>
              </a:rPr>
              <a:t>оценка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796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Элементы независимой системы оценки качества общего образования, необходимого для получения качественного высшего профессионального образования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локальная (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внутришкольная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) автоматизированная система мониторинга качества общего образования (отработана в естественно-техническом лицее);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– методика комплексной экспертизы образовательной среды школы;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– компьютерные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нетестовые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программы, предназначенные для проверки знаний законов и терминологии, имеется авторское свидетельство на программу по физике;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– «Азбуки» предметов (изданы Азбуки физики и химии, подготовлены к изданию азбуки биологии, математики, информатики);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– анализ успеваемости студентов в сопоставлении с их оценками в аттестате и на ЕГЭ;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– ежегодный конкурс исследовательских и проектных работ учащихся;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– независимые предметные олимпиады, проводимые институтами и факультетами университета.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1216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призеров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ЦОДа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наилучшими показателями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9422557"/>
              </p:ext>
            </p:extLst>
          </p:nvPr>
        </p:nvGraphicFramePr>
        <p:xfrm>
          <a:off x="611561" y="1700809"/>
          <a:ext cx="7848870" cy="3744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2417"/>
                <a:gridCol w="927361"/>
                <a:gridCol w="1483122"/>
                <a:gridCol w="1532450"/>
                <a:gridCol w="903520"/>
              </a:tblGrid>
              <a:tr h="5349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Физика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Математика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Информатика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Химия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1396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Количество призеров, получивших более 50 % от максимально возможного числа баллов.</a:t>
                      </a:r>
                      <a:endParaRPr lang="ru-RU" sz="2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11</a:t>
                      </a:r>
                      <a:endParaRPr lang="ru-RU" sz="2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2</a:t>
                      </a:r>
                      <a:endParaRPr lang="ru-RU" sz="2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12</a:t>
                      </a:r>
                      <a:endParaRPr lang="ru-RU" sz="2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14</a:t>
                      </a:r>
                      <a:endParaRPr lang="ru-RU" sz="2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069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Из них получили более 80 % от максимального числа баллов.</a:t>
                      </a:r>
                      <a:endParaRPr lang="ru-RU" sz="2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8</a:t>
                      </a:r>
                      <a:endParaRPr lang="ru-RU" sz="2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0</a:t>
                      </a:r>
                      <a:endParaRPr lang="ru-RU" sz="2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0</a:t>
                      </a:r>
                      <a:endParaRPr lang="ru-RU" sz="2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5</a:t>
                      </a:r>
                      <a:endParaRPr lang="ru-RU" sz="2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80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Сопоставление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результативности ЦОД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                    и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лицея № 43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8015633"/>
              </p:ext>
            </p:extLst>
          </p:nvPr>
        </p:nvGraphicFramePr>
        <p:xfrm>
          <a:off x="611560" y="1484780"/>
          <a:ext cx="7992888" cy="4608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4249"/>
                <a:gridCol w="2514246"/>
                <a:gridCol w="2274393"/>
              </a:tblGrid>
              <a:tr h="3072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Школа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ЦОД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Лицей № 43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72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Ученики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Победители и призеры республиканского тура ВОШ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14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Победители и призеры других олимпиад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14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Победители и призеры конкурсов и аналогичных мероприятий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539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72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Всего: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299</a:t>
                      </a:r>
                      <a:endParaRPr lang="ru-RU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645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723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Педагоги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Опубликованные методические работы педагогов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18+18 (рабочие программы)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14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Количество университетских преподавателей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72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Выступления педагогов 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277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505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«Стратегией социально-экономического развития Республики Мордовия до 2025 года», утвержденной Законом Республики Мордовия № 94-З от 1.10.2008 г. наиболее перспективным (с точки зрения качественного социально-экономи­ческого развития региона) признан сценарий развития региона «Локальное технологическое лидерство»  </vt:lpstr>
      <vt:lpstr>Динамика средних оценок</vt:lpstr>
      <vt:lpstr>Отношение оценки на первом экзамене  в вузе к оценке ЕГЭ и качество знаний</vt:lpstr>
      <vt:lpstr>Примерная основная образовательная программа образовательного учреждения </vt:lpstr>
      <vt:lpstr>1.2.3.1. ФОРМИРОВАНИЕ УНИВЕРСАЛЬНЫХ УЧЕБНЫХ ДЕЙСТВИЙ </vt:lpstr>
      <vt:lpstr>Слайд 6</vt:lpstr>
      <vt:lpstr>Элементы независимой системы оценки качества общего образования, необходимого для получения качественного высшего профессионального образования</vt:lpstr>
      <vt:lpstr>Количество призеров ЦОДа с наилучшими показателями</vt:lpstr>
      <vt:lpstr>Сопоставление результативности ЦОД                      и лицея № 43</vt:lpstr>
      <vt:lpstr>Выводы</vt:lpstr>
      <vt:lpstr>Предложение 1</vt:lpstr>
      <vt:lpstr>Предложение 2</vt:lpstr>
      <vt:lpstr>Предложение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«Стратегией социально-экономического развития Республики Мордовия до 2025 года», утвержденной Законом Республики Мордовия № 94-З от 1.10.2008 г. наиболее перспективным (с точки зрения качественного социально-экономи­ческого развития региона) признан сценарий развития региона «Локальное технологическое лидерство»  </dc:title>
  <dc:creator>Deda</dc:creator>
  <cp:lastModifiedBy>ivlev</cp:lastModifiedBy>
  <cp:revision>13</cp:revision>
  <dcterms:created xsi:type="dcterms:W3CDTF">2014-08-21T04:54:24Z</dcterms:created>
  <dcterms:modified xsi:type="dcterms:W3CDTF">2014-08-21T09:25:21Z</dcterms:modified>
</cp:coreProperties>
</file>