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4" r:id="rId2"/>
  </p:sldMasterIdLst>
  <p:notesMasterIdLst>
    <p:notesMasterId r:id="rId28"/>
  </p:notesMasterIdLst>
  <p:sldIdLst>
    <p:sldId id="290" r:id="rId3"/>
    <p:sldId id="291" r:id="rId4"/>
    <p:sldId id="260" r:id="rId5"/>
    <p:sldId id="261" r:id="rId6"/>
    <p:sldId id="262" r:id="rId7"/>
    <p:sldId id="263" r:id="rId8"/>
    <p:sldId id="267" r:id="rId9"/>
    <p:sldId id="265" r:id="rId10"/>
    <p:sldId id="296" r:id="rId11"/>
    <p:sldId id="298" r:id="rId12"/>
    <p:sldId id="302" r:id="rId13"/>
    <p:sldId id="303" r:id="rId14"/>
    <p:sldId id="305" r:id="rId15"/>
    <p:sldId id="268" r:id="rId16"/>
    <p:sldId id="304" r:id="rId17"/>
    <p:sldId id="307" r:id="rId18"/>
    <p:sldId id="266" r:id="rId19"/>
    <p:sldId id="293" r:id="rId20"/>
    <p:sldId id="294" r:id="rId21"/>
    <p:sldId id="310" r:id="rId22"/>
    <p:sldId id="311" r:id="rId23"/>
    <p:sldId id="309" r:id="rId24"/>
    <p:sldId id="274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35" autoAdjust="0"/>
  </p:normalViewPr>
  <p:slideViewPr>
    <p:cSldViewPr>
      <p:cViewPr varScale="1">
        <p:scale>
          <a:sx n="110" d="100"/>
          <a:sy n="110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3244592346089845E-2"/>
          <c:y val="0.10989010989011012"/>
          <c:w val="0.70715474209650664"/>
          <c:h val="0.6208791208791261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призеры и победители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2629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2.9921103116148642E-3"/>
                  <c:y val="1.610912731310933E-4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1676543531020183E-3"/>
                  <c:y val="4.6941187304315865E-3"/>
                </c:manualLayout>
              </c:layout>
              <c:dLblPos val="outEnd"/>
              <c:showVal val="1"/>
            </c:dLbl>
            <c:spPr>
              <a:noFill/>
              <a:ln w="2525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08/09</c:v>
                </c:pt>
                <c:pt idx="1">
                  <c:v>09/10</c:v>
                </c:pt>
                <c:pt idx="2">
                  <c:v>10/11</c:v>
                </c:pt>
                <c:pt idx="3">
                  <c:v>11/12</c:v>
                </c:pt>
                <c:pt idx="4">
                  <c:v>12/13</c:v>
                </c:pt>
                <c:pt idx="5">
                  <c:v>13/14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34</c:v>
                </c:pt>
                <c:pt idx="1">
                  <c:v>35</c:v>
                </c:pt>
                <c:pt idx="2">
                  <c:v>44</c:v>
                </c:pt>
                <c:pt idx="3">
                  <c:v>44</c:v>
                </c:pt>
                <c:pt idx="4">
                  <c:v>50</c:v>
                </c:pt>
                <c:pt idx="5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rgbClr val="FF0000"/>
            </a:solidFill>
            <a:ln w="12629">
              <a:solidFill>
                <a:srgbClr val="000000"/>
              </a:solidFill>
              <a:prstDash val="solid"/>
            </a:ln>
          </c:spPr>
          <c:dLbls>
            <c:dLbl>
              <c:idx val="1"/>
              <c:layout>
                <c:manualLayout>
                  <c:x val="7.9790710351627036E-4"/>
                  <c:y val="1.2248652899908966E-2"/>
                </c:manualLayout>
              </c:layout>
              <c:dLblPos val="outEnd"/>
              <c:showVal val="1"/>
            </c:dLbl>
            <c:spPr>
              <a:noFill/>
              <a:ln w="25259">
                <a:noFill/>
              </a:ln>
            </c:spPr>
            <c:txPr>
              <a:bodyPr/>
              <a:lstStyle/>
              <a:p>
                <a:pPr>
                  <a:defRPr sz="79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08/09</c:v>
                </c:pt>
                <c:pt idx="1">
                  <c:v>09/10</c:v>
                </c:pt>
                <c:pt idx="2">
                  <c:v>10/11</c:v>
                </c:pt>
                <c:pt idx="3">
                  <c:v>11/12</c:v>
                </c:pt>
                <c:pt idx="4">
                  <c:v>12/13</c:v>
                </c:pt>
                <c:pt idx="5">
                  <c:v>13/14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12</c:v>
                </c:pt>
                <c:pt idx="1">
                  <c:v>10</c:v>
                </c:pt>
                <c:pt idx="2">
                  <c:v>13</c:v>
                </c:pt>
                <c:pt idx="3">
                  <c:v>6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призеры</c:v>
                </c:pt>
              </c:strCache>
            </c:strRef>
          </c:tx>
          <c:spPr>
            <a:solidFill>
              <a:srgbClr val="0000FF"/>
            </a:solidFill>
            <a:ln w="12629">
              <a:solidFill>
                <a:srgbClr val="000000"/>
              </a:solidFill>
              <a:prstDash val="solid"/>
            </a:ln>
          </c:spPr>
          <c:dLbls>
            <c:dLbl>
              <c:idx val="1"/>
              <c:layout>
                <c:manualLayout>
                  <c:x val="4.2815985392982524E-4"/>
                  <c:y val="-2.174067519600351E-3"/>
                </c:manualLayout>
              </c:layout>
              <c:dLblPos val="outEnd"/>
              <c:showVal val="1"/>
            </c:dLbl>
            <c:spPr>
              <a:noFill/>
              <a:ln w="25259">
                <a:noFill/>
              </a:ln>
            </c:spPr>
            <c:txPr>
              <a:bodyPr/>
              <a:lstStyle/>
              <a:p>
                <a:pPr>
                  <a:defRPr sz="796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08/09</c:v>
                </c:pt>
                <c:pt idx="1">
                  <c:v>09/10</c:v>
                </c:pt>
                <c:pt idx="2">
                  <c:v>10/11</c:v>
                </c:pt>
                <c:pt idx="3">
                  <c:v>11/12</c:v>
                </c:pt>
                <c:pt idx="4">
                  <c:v>12/13</c:v>
                </c:pt>
                <c:pt idx="5">
                  <c:v>13/14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22</c:v>
                </c:pt>
                <c:pt idx="1">
                  <c:v>25</c:v>
                </c:pt>
                <c:pt idx="2">
                  <c:v>31</c:v>
                </c:pt>
                <c:pt idx="3">
                  <c:v>38</c:v>
                </c:pt>
                <c:pt idx="4">
                  <c:v>41</c:v>
                </c:pt>
                <c:pt idx="5">
                  <c:v>55</c:v>
                </c:pt>
              </c:numCache>
            </c:numRef>
          </c:val>
        </c:ser>
        <c:dLbls>
          <c:showVal val="1"/>
        </c:dLbls>
        <c:axId val="48151936"/>
        <c:axId val="48158592"/>
      </c:barChart>
      <c:catAx>
        <c:axId val="48151936"/>
        <c:scaling>
          <c:orientation val="minMax"/>
        </c:scaling>
        <c:axPos val="b"/>
        <c:numFmt formatCode="@" sourceLinked="1"/>
        <c:tickLblPos val="nextTo"/>
        <c:spPr>
          <a:ln w="31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158592"/>
        <c:crosses val="autoZero"/>
        <c:auto val="1"/>
        <c:lblAlgn val="ctr"/>
        <c:lblOffset val="100"/>
        <c:tickLblSkip val="1"/>
        <c:tickMarkSkip val="1"/>
      </c:catAx>
      <c:valAx>
        <c:axId val="48158592"/>
        <c:scaling>
          <c:orientation val="minMax"/>
        </c:scaling>
        <c:axPos val="l"/>
        <c:majorGridlines>
          <c:spPr>
            <a:ln w="315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151936"/>
        <c:crosses val="autoZero"/>
        <c:crossBetween val="between"/>
      </c:valAx>
      <c:spPr>
        <a:noFill/>
        <a:ln w="1262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87021630615637"/>
          <c:y val="0.2637362637362638"/>
          <c:w val="0.21464226289517657"/>
          <c:h val="0.31868131868131866"/>
        </c:manualLayout>
      </c:layout>
      <c:spPr>
        <a:noFill/>
        <a:ln w="3157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79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Республика Мордовия 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Лист1!$B$1:$L$1</c:f>
              <c:strCache>
                <c:ptCount val="11"/>
                <c:pt idx="0">
                  <c:v>Русский язык </c:v>
                </c:pt>
                <c:pt idx="1">
                  <c:v>Математика  </c:v>
                </c:pt>
                <c:pt idx="2">
                  <c:v>Обществознание </c:v>
                </c:pt>
                <c:pt idx="3">
                  <c:v>Физика </c:v>
                </c:pt>
                <c:pt idx="4">
                  <c:v>История </c:v>
                </c:pt>
                <c:pt idx="5">
                  <c:v>Биология </c:v>
                </c:pt>
                <c:pt idx="6">
                  <c:v>География </c:v>
                </c:pt>
                <c:pt idx="7">
                  <c:v>Химия </c:v>
                </c:pt>
                <c:pt idx="8">
                  <c:v>Информатика </c:v>
                </c:pt>
                <c:pt idx="9">
                  <c:v>Английский язык </c:v>
                </c:pt>
                <c:pt idx="10">
                  <c:v>Итого ср.бал </c:v>
                </c:pt>
              </c:strCache>
            </c:strRef>
          </c:cat>
          <c:val>
            <c:numRef>
              <c:f>Лист1!$B$2:$L$2</c:f>
              <c:numCache>
                <c:formatCode>General</c:formatCode>
                <c:ptCount val="11"/>
                <c:pt idx="0">
                  <c:v>57.55</c:v>
                </c:pt>
                <c:pt idx="1">
                  <c:v>45.3</c:v>
                </c:pt>
                <c:pt idx="2">
                  <c:v>53</c:v>
                </c:pt>
                <c:pt idx="3">
                  <c:v>43</c:v>
                </c:pt>
                <c:pt idx="4">
                  <c:v>44.3</c:v>
                </c:pt>
                <c:pt idx="5">
                  <c:v>53</c:v>
                </c:pt>
                <c:pt idx="6">
                  <c:v>52.7</c:v>
                </c:pt>
                <c:pt idx="7">
                  <c:v>55</c:v>
                </c:pt>
                <c:pt idx="8">
                  <c:v>53</c:v>
                </c:pt>
                <c:pt idx="9">
                  <c:v>55</c:v>
                </c:pt>
                <c:pt idx="10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г.о. Саранск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Лист1!$B$1:$L$1</c:f>
              <c:strCache>
                <c:ptCount val="11"/>
                <c:pt idx="0">
                  <c:v>Русский язык </c:v>
                </c:pt>
                <c:pt idx="1">
                  <c:v>Математика  </c:v>
                </c:pt>
                <c:pt idx="2">
                  <c:v>Обществознание </c:v>
                </c:pt>
                <c:pt idx="3">
                  <c:v>Физика </c:v>
                </c:pt>
                <c:pt idx="4">
                  <c:v>История </c:v>
                </c:pt>
                <c:pt idx="5">
                  <c:v>Биология </c:v>
                </c:pt>
                <c:pt idx="6">
                  <c:v>География </c:v>
                </c:pt>
                <c:pt idx="7">
                  <c:v>Химия </c:v>
                </c:pt>
                <c:pt idx="8">
                  <c:v>Информатика </c:v>
                </c:pt>
                <c:pt idx="9">
                  <c:v>Английский язык </c:v>
                </c:pt>
                <c:pt idx="10">
                  <c:v>Итого ср.бал </c:v>
                </c:pt>
              </c:strCache>
            </c:strRef>
          </c:cat>
          <c:val>
            <c:numRef>
              <c:f>Лист1!$B$3:$L$3</c:f>
              <c:numCache>
                <c:formatCode>General</c:formatCode>
                <c:ptCount val="11"/>
                <c:pt idx="0">
                  <c:v>60.5</c:v>
                </c:pt>
                <c:pt idx="1">
                  <c:v>46.1</c:v>
                </c:pt>
                <c:pt idx="2">
                  <c:v>54.9</c:v>
                </c:pt>
                <c:pt idx="3">
                  <c:v>43.7</c:v>
                </c:pt>
                <c:pt idx="4">
                  <c:v>46.1</c:v>
                </c:pt>
                <c:pt idx="5">
                  <c:v>56.3</c:v>
                </c:pt>
                <c:pt idx="6">
                  <c:v>56.2</c:v>
                </c:pt>
                <c:pt idx="7">
                  <c:v>58.4</c:v>
                </c:pt>
                <c:pt idx="8">
                  <c:v>52.2</c:v>
                </c:pt>
                <c:pt idx="9">
                  <c:v>57.4</c:v>
                </c:pt>
                <c:pt idx="10">
                  <c:v>54.3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Лицей №43 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Лист1!$B$1:$L$1</c:f>
              <c:strCache>
                <c:ptCount val="11"/>
                <c:pt idx="0">
                  <c:v>Русский язык </c:v>
                </c:pt>
                <c:pt idx="1">
                  <c:v>Математика  </c:v>
                </c:pt>
                <c:pt idx="2">
                  <c:v>Обществознание </c:v>
                </c:pt>
                <c:pt idx="3">
                  <c:v>Физика </c:v>
                </c:pt>
                <c:pt idx="4">
                  <c:v>История </c:v>
                </c:pt>
                <c:pt idx="5">
                  <c:v>Биология </c:v>
                </c:pt>
                <c:pt idx="6">
                  <c:v>География </c:v>
                </c:pt>
                <c:pt idx="7">
                  <c:v>Химия </c:v>
                </c:pt>
                <c:pt idx="8">
                  <c:v>Информатика </c:v>
                </c:pt>
                <c:pt idx="9">
                  <c:v>Английский язык </c:v>
                </c:pt>
                <c:pt idx="10">
                  <c:v>Итого ср.бал </c:v>
                </c:pt>
              </c:strCache>
            </c:strRef>
          </c:cat>
          <c:val>
            <c:numRef>
              <c:f>Лист1!$B$4:$L$4</c:f>
              <c:numCache>
                <c:formatCode>General</c:formatCode>
                <c:ptCount val="11"/>
                <c:pt idx="0">
                  <c:v>71</c:v>
                </c:pt>
                <c:pt idx="1">
                  <c:v>70</c:v>
                </c:pt>
                <c:pt idx="2">
                  <c:v>61</c:v>
                </c:pt>
                <c:pt idx="3">
                  <c:v>59</c:v>
                </c:pt>
                <c:pt idx="4">
                  <c:v>41</c:v>
                </c:pt>
                <c:pt idx="5">
                  <c:v>74</c:v>
                </c:pt>
                <c:pt idx="6">
                  <c:v>76</c:v>
                </c:pt>
                <c:pt idx="7">
                  <c:v>70</c:v>
                </c:pt>
                <c:pt idx="8">
                  <c:v>72</c:v>
                </c:pt>
                <c:pt idx="9">
                  <c:v>58</c:v>
                </c:pt>
                <c:pt idx="10">
                  <c:v>66</c:v>
                </c:pt>
              </c:numCache>
            </c:numRef>
          </c:val>
        </c:ser>
        <c:axId val="130343680"/>
        <c:axId val="140112640"/>
      </c:barChart>
      <c:catAx>
        <c:axId val="130343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40112640"/>
        <c:crosses val="autoZero"/>
        <c:auto val="1"/>
        <c:lblAlgn val="ctr"/>
        <c:lblOffset val="100"/>
      </c:catAx>
      <c:valAx>
        <c:axId val="140112640"/>
        <c:scaling>
          <c:orientation val="minMax"/>
          <c:min val="30"/>
        </c:scaling>
        <c:axPos val="l"/>
        <c:majorGridlines/>
        <c:numFmt formatCode="General" sourceLinked="1"/>
        <c:tickLblPos val="nextTo"/>
        <c:crossAx val="1303436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2C5FC-2CE7-4988-B66B-F7B9EE17870B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938B2-7BDB-454A-A4E6-74A750E00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5764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938B2-7BDB-454A-A4E6-74A750E0036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03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19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31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33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79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565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2246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90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0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415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40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78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213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142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522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42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17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6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35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89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12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64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93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48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2F25-317D-4FA5-A96C-52580079ED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20.08.2014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77B0-FED3-4EF9-AE9B-BEC19FB9B64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79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Внутренний мониторинг качества образования как аспект управления образовательным учреждением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систематический сбор первичных данных о состоянии основных и обеспечивающих процессов или видов деятельности ОУ;</a:t>
            </a:r>
          </a:p>
          <a:p>
            <a:pPr lvl="0"/>
            <a:r>
              <a:rPr lang="ru-RU" dirty="0" smtClean="0"/>
              <a:t>статистическая и аналитическая обработка собранных первичных данных, а также оформление результатов обработки;</a:t>
            </a:r>
          </a:p>
          <a:p>
            <a:pPr lvl="0"/>
            <a:r>
              <a:rPr lang="ru-RU" dirty="0" smtClean="0"/>
              <a:t>предоставление информации о результатах обработки ее непосредственным потребителям в лице органов управления ОУ для принятия необходимых решений в сфере их компетенции;</a:t>
            </a:r>
          </a:p>
          <a:p>
            <a:pPr lvl="0"/>
            <a:r>
              <a:rPr lang="ru-RU" dirty="0" smtClean="0"/>
              <a:t>хранение ранее собранных первичных данных и результатов их обработки на бумажном и/или электронном носителе в течение установленных сроков, обеспечение доступности указанной информации для лиц, которым предоставлено право доступа к ней.</a:t>
            </a:r>
          </a:p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1043608" y="116632"/>
            <a:ext cx="7920880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Технологические процессы мониторинга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 5"/>
          <p:cNvSpPr/>
          <p:nvPr/>
        </p:nvSpPr>
        <p:spPr>
          <a:xfrm>
            <a:off x="1043608" y="116632"/>
            <a:ext cx="7920880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Объекты мониторинга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образовательных программ, имеющихся в учреждении; </a:t>
            </a:r>
            <a:endParaRPr lang="ru-RU" sz="28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качество образовательной среды ОУ; </a:t>
            </a:r>
            <a:endParaRPr lang="ru-RU" sz="28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качество всех участников образовательного процесса (педагогических и других кадров, обучающихся и их родителей (законных представителей));</a:t>
            </a:r>
            <a:endParaRPr lang="ru-RU" sz="28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качество процессов реализации образовательных программ ОУ (образовательный процесс)</a:t>
            </a:r>
            <a:r>
              <a:rPr lang="ru-RU" sz="3100" dirty="0" smtClean="0"/>
              <a:t>.</a:t>
            </a:r>
            <a:endParaRPr lang="ru-RU" sz="3100" dirty="0" smtClean="0"/>
          </a:p>
          <a:p>
            <a:pPr>
              <a:buNone/>
            </a:pPr>
            <a:r>
              <a:rPr lang="ru-RU" sz="3100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0972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Основными индикативными показателями учебной деятельности по реализации цели и задач мониторинга в лицеем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контингент обучающихся в лицее,</a:t>
            </a:r>
          </a:p>
          <a:p>
            <a:pPr lvl="0"/>
            <a:r>
              <a:rPr lang="ru-RU" sz="3100" dirty="0" smtClean="0"/>
              <a:t>абсолютная и качественная успеваемость обучающихся,</a:t>
            </a:r>
          </a:p>
          <a:p>
            <a:pPr lvl="0"/>
            <a:r>
              <a:rPr lang="ru-RU" sz="3100" dirty="0" smtClean="0"/>
              <a:t>качественная успеваемость  по предметам профиля,</a:t>
            </a:r>
          </a:p>
          <a:p>
            <a:pPr lvl="0"/>
            <a:r>
              <a:rPr lang="ru-RU" sz="3100" dirty="0" smtClean="0"/>
              <a:t>итоги государственной (итоговой) аттестации в 9, 11 классах,</a:t>
            </a:r>
          </a:p>
          <a:p>
            <a:pPr lvl="0"/>
            <a:r>
              <a:rPr lang="ru-RU" sz="3100" dirty="0" smtClean="0"/>
              <a:t>итоги промежуточной аттестации в переводных лицейских классах,</a:t>
            </a:r>
          </a:p>
          <a:p>
            <a:pPr lvl="0"/>
            <a:r>
              <a:rPr lang="ru-RU" sz="3100" dirty="0" smtClean="0"/>
              <a:t>количество выпускников, награжденных золотой и серебряной медалями,</a:t>
            </a:r>
          </a:p>
          <a:p>
            <a:pPr lvl="0"/>
            <a:r>
              <a:rPr lang="ru-RU" sz="3100" dirty="0" smtClean="0"/>
              <a:t>количество выпускников, поступивших в ВУЗы и подтвердивших профиль обучения в лицее.</a:t>
            </a:r>
          </a:p>
          <a:p>
            <a:pPr>
              <a:buNone/>
            </a:pPr>
            <a:r>
              <a:rPr lang="ru-RU" sz="31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85720" y="1428737"/>
            <a:ext cx="8858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Интегрирующим элементом информационного пространства для сбора информации для мониторинга является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общелицейская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локальная вычислительная сеть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(ЛВС).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2010 году в лицее была проведена единая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высокоскоростная сеть с выделенным сервером.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043608" y="116632"/>
            <a:ext cx="7848872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Рейтинговая оценка качества образования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G:\Новая папка\Новая папка (2)\DSC_00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5188" y="-2587625"/>
            <a:ext cx="3218007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6897" y="1200150"/>
            <a:ext cx="8115300" cy="40011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687234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лицее с 2001 года успешно работает локальная система мониторинга качества образования, составной частью которой является компьютерная программа по рейтинговой оценке обучающихся.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491" y="2428868"/>
            <a:ext cx="842509" cy="158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1071546"/>
            <a:ext cx="1187307" cy="132978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405" y="2857496"/>
            <a:ext cx="78206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начале 2010/2011 года была начата работа по расширению названной системы и введению электронных журналов и электронных дневников обучающихся. В лицее был разработан шаблон электронного журнала, заполняемого классными руководителями и рассылаемого по </a:t>
            </a:r>
            <a:r>
              <a:rPr lang="en-US" sz="2000" dirty="0" smtClean="0"/>
              <a:t>e</a:t>
            </a:r>
            <a:r>
              <a:rPr lang="ru-RU" sz="2000" dirty="0" smtClean="0"/>
              <a:t>-</a:t>
            </a:r>
            <a:r>
              <a:rPr lang="en-US" sz="2000" dirty="0" smtClean="0"/>
              <a:t>mail</a:t>
            </a:r>
            <a:r>
              <a:rPr lang="ru-RU" sz="2000" dirty="0" smtClean="0"/>
              <a:t>. В 2012 году лицей подключился к электронным журналам </a:t>
            </a:r>
            <a:r>
              <a:rPr lang="en-US" sz="2000" dirty="0" err="1" smtClean="0"/>
              <a:t>ElJur</a:t>
            </a:r>
            <a:r>
              <a:rPr lang="ru-RU" sz="2000" dirty="0" smtClean="0"/>
              <a:t>.</a:t>
            </a:r>
            <a:r>
              <a:rPr lang="en-US" sz="2000" dirty="0" err="1" smtClean="0"/>
              <a:t>ru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 2012/13 учебного года лицей перешел на электронный дневник, предлагаемый в рамках проекта. Это позволит родителям через Интернет видеть не только отметки учащихся,  но и ежедневные домашние задания, получать рассылку учебных материалов, отслеживать посещаемость своего ребенка.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0264"/>
          <a:stretch/>
        </p:blipFill>
        <p:spPr bwMode="auto">
          <a:xfrm>
            <a:off x="7914663" y="5236604"/>
            <a:ext cx="1249404" cy="139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4706" t="10684" r="57265" b="81006"/>
          <a:stretch>
            <a:fillRect/>
          </a:stretch>
        </p:blipFill>
        <p:spPr bwMode="auto">
          <a:xfrm rot="865534">
            <a:off x="7092280" y="4149080"/>
            <a:ext cx="19442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358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7400" dirty="0" smtClean="0"/>
              <a:t> Учет выполнения учебной программы. Хранение данных о выполнении учебной программы  в лицее.</a:t>
            </a:r>
          </a:p>
          <a:p>
            <a:r>
              <a:rPr lang="ru-RU" sz="7400" dirty="0" smtClean="0"/>
              <a:t>Автоматизация учета и контроля процесса успеваемости. Хранение данных об успеваемости и посещаемости обучающихся.</a:t>
            </a:r>
          </a:p>
          <a:p>
            <a:r>
              <a:rPr lang="ru-RU" sz="7400" dirty="0" smtClean="0"/>
              <a:t>Оперативный доступ к оценкам за весь период ведения журнала, по всем предметам, в любое время.</a:t>
            </a:r>
          </a:p>
          <a:p>
            <a:r>
              <a:rPr lang="ru-RU" sz="7400" dirty="0" smtClean="0"/>
              <a:t> Повышение объективность выставления промежуточных и итоговых отметок.</a:t>
            </a:r>
          </a:p>
          <a:p>
            <a:r>
              <a:rPr lang="ru-RU" sz="7400" dirty="0" smtClean="0"/>
              <a:t>Автоматизация создания периодических отчетов учителей и администрации.</a:t>
            </a:r>
          </a:p>
          <a:p>
            <a:r>
              <a:rPr lang="ru-RU" sz="7400" dirty="0" smtClean="0"/>
              <a:t> Прогнозирование успеваемости отдельных учеников и класса в целом.</a:t>
            </a:r>
          </a:p>
          <a:p>
            <a:r>
              <a:rPr lang="ru-RU" sz="7400" dirty="0" smtClean="0"/>
              <a:t> Своевременное информирование родителей об успеваемости, посещаемости детей, их домашних заданиях и прохождении программ по различным предметам.</a:t>
            </a:r>
          </a:p>
          <a:p>
            <a:r>
              <a:rPr lang="ru-RU" sz="7400" dirty="0" smtClean="0"/>
              <a:t>Возможность прямого общения между учителями, администрацией, родителями и учащимися вне зависимости от их местоположения.</a:t>
            </a:r>
          </a:p>
          <a:p>
            <a:endParaRPr lang="ru-RU" sz="7400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1043608" y="116632"/>
            <a:ext cx="7848872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Электронный журнал используется для решения следующих задач: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собрать отметки каждого ученика в любом временном интервале, который задается для каждого предмета отдельно;</a:t>
            </a:r>
          </a:p>
          <a:p>
            <a:r>
              <a:rPr lang="ru-RU" dirty="0" smtClean="0"/>
              <a:t>просчитать среднюю отметку для каждого ученика и по каждому предмету;</a:t>
            </a:r>
          </a:p>
          <a:p>
            <a:r>
              <a:rPr lang="ru-RU" dirty="0" smtClean="0"/>
              <a:t>просчитать рейтинг в классе для каждого ученика по каждому предмету;</a:t>
            </a:r>
          </a:p>
          <a:p>
            <a:r>
              <a:rPr lang="ru-RU" dirty="0" smtClean="0"/>
              <a:t>вычислить общий рейтинг успеваемости учащегося в классе </a:t>
            </a:r>
          </a:p>
          <a:p>
            <a:pPr>
              <a:buNone/>
            </a:pPr>
            <a:r>
              <a:rPr lang="ru-RU" dirty="0" smtClean="0"/>
              <a:t>а) по средним оценкам по предметам, </a:t>
            </a:r>
          </a:p>
          <a:p>
            <a:pPr>
              <a:buNone/>
            </a:pPr>
            <a:r>
              <a:rPr lang="ru-RU" dirty="0" smtClean="0"/>
              <a:t>б) по всем текущим оценкам;</a:t>
            </a:r>
          </a:p>
          <a:p>
            <a:r>
              <a:rPr lang="ru-RU" dirty="0" smtClean="0"/>
              <a:t>вывести данные об успеваемости поурочно по дням недели, т.е. проследить динамику </a:t>
            </a:r>
          </a:p>
          <a:p>
            <a:r>
              <a:rPr lang="ru-RU" dirty="0" smtClean="0"/>
              <a:t>успеваемости по классу в течение каждого учебного дня поурочно;</a:t>
            </a:r>
          </a:p>
          <a:p>
            <a:r>
              <a:rPr lang="ru-RU" dirty="0" smtClean="0"/>
              <a:t>по отметкам о пропусках уроков в журнале сделать свод на странице «Пропусков уроков»;</a:t>
            </a:r>
          </a:p>
          <a:p>
            <a:r>
              <a:rPr lang="ru-RU" dirty="0" smtClean="0"/>
              <a:t>перенести результаты в электронный документ для расчета рейтингов.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1043608" y="116632"/>
            <a:ext cx="7848872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Электронный журнал позволяет: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571" y="2736850"/>
            <a:ext cx="20478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G:\Новая папка\Новая папка (2)\DSC_00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5188" y="-2587625"/>
            <a:ext cx="3218007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6897" y="1200150"/>
            <a:ext cx="8115300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Школа </a:t>
            </a:r>
            <a:r>
              <a:rPr lang="en-US" sz="2000" dirty="0" smtClean="0"/>
              <a:t>XXI</a:t>
            </a:r>
            <a:r>
              <a:rPr lang="ru-RU" sz="2000" dirty="0" smtClean="0"/>
              <a:t> века должна активно осваивать новые технические средства обучения.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970" y="1992250"/>
            <a:ext cx="867750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В лицее используется система </a:t>
            </a:r>
            <a:r>
              <a:rPr lang="ru-RU" sz="2000" dirty="0" err="1" smtClean="0"/>
              <a:t>интрактивного</a:t>
            </a:r>
            <a:r>
              <a:rPr lang="ru-RU" sz="2000" dirty="0" smtClean="0"/>
              <a:t> опроса </a:t>
            </a:r>
            <a:r>
              <a:rPr lang="en-US" sz="2000" dirty="0" smtClean="0"/>
              <a:t>VOTUM</a:t>
            </a:r>
            <a:r>
              <a:rPr lang="ru-RU" sz="2000" dirty="0" smtClean="0"/>
              <a:t>. На настоящий момент в лицее  5 комплектов пультов на 30, 25 и 15 пользователей.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4829" y="4572000"/>
            <a:ext cx="4057650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2013/14 учебном  году приобретен более совершенный комплект </a:t>
            </a:r>
            <a:r>
              <a:rPr lang="en-US" dirty="0" smtClean="0"/>
              <a:t>SM</a:t>
            </a:r>
            <a:r>
              <a:rPr lang="en-US" dirty="0"/>
              <a:t>A</a:t>
            </a:r>
            <a:r>
              <a:rPr lang="en-US" dirty="0" smtClean="0"/>
              <a:t>RT Response </a:t>
            </a:r>
            <a:r>
              <a:rPr lang="ru-RU" dirty="0" smtClean="0"/>
              <a:t>на 30 пультов. Комплект очень хорошо интегрируется с программным обеспечением для интерактивных досок.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12" y="3119437"/>
            <a:ext cx="2857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араллелограмм 7"/>
          <p:cNvSpPr/>
          <p:nvPr/>
        </p:nvSpPr>
        <p:spPr>
          <a:xfrm>
            <a:off x="1043608" y="116632"/>
            <a:ext cx="7848872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Технические средства мониторинга: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15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91466" y="142852"/>
            <a:ext cx="7901014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63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ВСЕРОССИЙСКАЯ</a:t>
            </a:r>
            <a:r>
              <a:rPr lang="ru-RU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dirty="0" smtClean="0">
                <a:ln w="63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ОЛИМПИАДА ШКОЛЬНИКОВ</a:t>
            </a:r>
            <a:endParaRPr lang="ru-RU" sz="2400" b="1" dirty="0" smtClean="0">
              <a:ln w="63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7" name="Объект 48"/>
          <p:cNvGraphicFramePr/>
          <p:nvPr/>
        </p:nvGraphicFramePr>
        <p:xfrm>
          <a:off x="395536" y="2132856"/>
          <a:ext cx="81369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051720" y="1124744"/>
            <a:ext cx="7186657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Муниципальный этап</a:t>
            </a:r>
            <a:endParaRPr lang="ru-RU" sz="44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51720" y="1124744"/>
            <a:ext cx="7186657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Республиканский этап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91466" y="142852"/>
            <a:ext cx="7901014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63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ВСЕРОССИЙСКАЯ</a:t>
            </a:r>
            <a:r>
              <a:rPr lang="ru-RU" sz="2400" b="1" dirty="0" smtClean="0">
                <a:ln w="63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b="1" dirty="0" smtClean="0">
                <a:ln w="63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ОЛИМПИАДА ШКОЛЬНИКОВ</a:t>
            </a:r>
            <a:endParaRPr lang="ru-RU" sz="2400" b="1" dirty="0" smtClean="0">
              <a:ln w="63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1916826"/>
          <a:ext cx="8424934" cy="4789400"/>
        </p:xfrm>
        <a:graphic>
          <a:graphicData uri="http://schemas.openxmlformats.org/drawingml/2006/table">
            <a:tbl>
              <a:tblPr/>
              <a:tblGrid>
                <a:gridCol w="1203562"/>
                <a:gridCol w="1203562"/>
                <a:gridCol w="1203562"/>
                <a:gridCol w="1203562"/>
                <a:gridCol w="1203562"/>
                <a:gridCol w="1203562"/>
                <a:gridCol w="1203562"/>
              </a:tblGrid>
              <a:tr h="1069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Участник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Класс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Учитель</a:t>
                      </a:r>
                      <a:endParaRPr lang="ru-RU" sz="7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Чекурова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Алена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Алексеевна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Баркина М.Н.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Шмелева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Оксана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Витальевна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Беспалова Е.В.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Calibri"/>
                          <a:ea typeface="Calibri"/>
                          <a:cs typeface="Times New Roman"/>
                        </a:rPr>
                        <a:t>Коржов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Александр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Сергеевич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Силаева С.А.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Убоженко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Сергей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Дмитриевич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Аршинова О.Н.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Абдуллаев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Calibri"/>
                          <a:ea typeface="Calibri"/>
                          <a:cs typeface="Times New Roman"/>
                        </a:rPr>
                        <a:t>Куддусжон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Надирович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Победитель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Ширманкин В.Г.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Балашов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Вадим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Антонович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Шакирзянов Ф.В.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Каткова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Наталия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Андреевна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Английский язык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Рудиковская Н.В.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Ермилова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Дарья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Вячеславовна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Английский язык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Рудиковская Н.В.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Кубанцева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Дарья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Владимировна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10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Астрономия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Зуева Л.И.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Кавтров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Дмитрий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Владимирович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Левушкина Н.А.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Вальтер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Дмитрий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Олегович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11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Левушкина Н.А.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Чернобай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Роман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Александрович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11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Левушкина Н.А.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Медов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Павел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Александрович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Зуева Л.И.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Аксенов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Никита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Сергеевич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Зуева Л.И.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Шмелева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Оксана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Витальевна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Власкина М.Н.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Погодина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Наталья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Дмитриевна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Власкина М.Н.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Ильина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Юлия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Вячеславовна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Власкина М.Н.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Чекурова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Алена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Алексеевна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Маркова А.В.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Погодина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Наталья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Дмитриевна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Аржанова В.И.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Ермилова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Дарья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Вячеславовна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9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Аржанова В.И.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Учватов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Семен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Алексеевич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Беспалова Е.В.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Чугунов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Никита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Алексеевич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Призер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Аршинова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О.Н.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37785" marR="37785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smtClean="0"/>
              <a:t>Законе </a:t>
            </a:r>
            <a:r>
              <a:rPr lang="ru-RU" dirty="0" smtClean="0"/>
              <a:t>«Об образовании в РФ» (статья 28, пункт 2, подпункт 13) сказано, что к компетенции образовательной организации в установленной сфере деятельности относится «...обеспечение функционирования внутренней системы оценки качества образования в образовательной организации», т.к. образовательное учреждение несет ответственность за качество образования своих выпускников.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51720" y="1124744"/>
            <a:ext cx="7186657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Средний балл ЕГЭ за 5 лет</a:t>
            </a:r>
            <a:endParaRPr lang="ru-RU" sz="44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91466" y="142852"/>
            <a:ext cx="7901014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63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ЕГЭ</a:t>
            </a:r>
            <a:endParaRPr lang="ru-RU" b="1" dirty="0" smtClean="0">
              <a:ln w="63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988840"/>
          <a:ext cx="8136906" cy="4524762"/>
        </p:xfrm>
        <a:graphic>
          <a:graphicData uri="http://schemas.openxmlformats.org/drawingml/2006/table">
            <a:tbl>
              <a:tblPr/>
              <a:tblGrid>
                <a:gridCol w="2134966"/>
                <a:gridCol w="1249736"/>
                <a:gridCol w="1249736"/>
                <a:gridCol w="1135978"/>
                <a:gridCol w="1183245"/>
                <a:gridCol w="1183245"/>
              </a:tblGrid>
              <a:tr h="26474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Предметы/год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балл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72.3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65.5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66.5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63.7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70.4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60.6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62.3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76.5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66.5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61.4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80.6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68.8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71.3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68.7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0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Английский язык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71.5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>
                          <a:latin typeface="Times New Roman"/>
                          <a:ea typeface="Calibri"/>
                          <a:cs typeface="Times New Roman"/>
                        </a:rPr>
                        <a:t>Средний балл по всем предметам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latin typeface="Times New Roman"/>
                          <a:ea typeface="Calibri"/>
                          <a:cs typeface="Times New Roman"/>
                        </a:rPr>
                        <a:t>70.8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pc="-10" dirty="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51720" y="1124744"/>
            <a:ext cx="7186657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</a:rPr>
              <a:t>ЕГЭ - 2014</a:t>
            </a:r>
            <a:endParaRPr lang="ru-RU" sz="44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91466" y="142852"/>
            <a:ext cx="7901014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63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ЕГЭ</a:t>
            </a:r>
            <a:endParaRPr lang="ru-RU" b="1" dirty="0" smtClean="0">
              <a:ln w="63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57224" y="2057400"/>
          <a:ext cx="7829551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714488"/>
          <a:ext cx="8429685" cy="278608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214842"/>
                <a:gridCol w="4214843"/>
              </a:tblGrid>
              <a:tr h="602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Ступень образования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/>
                        <a:t>% качества знаний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7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/>
                        <a:t>I</a:t>
                      </a:r>
                      <a:r>
                        <a:rPr lang="ru-RU" sz="2800" dirty="0"/>
                        <a:t> ступень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62.8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7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/>
                        <a:t>II</a:t>
                      </a:r>
                      <a:r>
                        <a:rPr lang="ru-RU" sz="2800"/>
                        <a:t> ступень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53.9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7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/>
                        <a:t>III</a:t>
                      </a:r>
                      <a:r>
                        <a:rPr lang="ru-RU" sz="2800"/>
                        <a:t> ступень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69.6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991466" y="142852"/>
            <a:ext cx="7901014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Аккредитация лицея </a:t>
            </a:r>
            <a:r>
              <a:rPr kumimoji="0" lang="ru-RU" sz="2800" b="1" i="0" u="none" strike="noStrike" kern="1200" cap="none" spc="0" normalizeH="0" baseline="0" noProof="0" dirty="0" smtClean="0">
                <a:ln w="63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(2013</a:t>
            </a:r>
            <a:r>
              <a:rPr kumimoji="0" lang="ru-RU" sz="2800" b="1" i="0" u="none" strike="noStrike" kern="1200" cap="none" spc="0" normalizeH="0" noProof="0" dirty="0" smtClean="0">
                <a:ln w="6350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год)</a:t>
            </a:r>
            <a:endParaRPr kumimoji="0" lang="ru-RU" sz="4400" b="1" i="0" u="none" strike="noStrike" kern="1200" cap="none" spc="0" normalizeH="0" baseline="0" noProof="0" dirty="0" smtClean="0">
              <a:ln w="6350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043608" y="116632"/>
            <a:ext cx="7848872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Награды лицея (за последние годы)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273372"/>
            <a:ext cx="21009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Благодарность Президента Российской Федерации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3220" y="3760450"/>
            <a:ext cx="194421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Сертификат «Учреждение – лидер образования </a:t>
            </a:r>
            <a:r>
              <a:rPr lang="en-US" dirty="0" smtClean="0"/>
              <a:t>XXI </a:t>
            </a:r>
            <a:r>
              <a:rPr lang="ru-RU" dirty="0" smtClean="0"/>
              <a:t>века»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9328" y="3760450"/>
            <a:ext cx="2107168" cy="22775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Сертификат </a:t>
            </a:r>
            <a:r>
              <a:rPr lang="ru-RU" dirty="0" smtClean="0"/>
              <a:t>«Образовательное </a:t>
            </a:r>
            <a:r>
              <a:rPr lang="ru-RU" dirty="0"/>
              <a:t>учреждение </a:t>
            </a:r>
            <a:r>
              <a:rPr lang="ru-RU" dirty="0" smtClean="0"/>
              <a:t>года» </a:t>
            </a:r>
            <a:r>
              <a:rPr lang="ru-RU" sz="1400" dirty="0"/>
              <a:t>Национальной образовательной программы «Интеллектуально-творческий потенциал России»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7120" y="3760450"/>
            <a:ext cx="194421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Сертификат «Школа цифрового века»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6074" y="5976441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Диплом I степени в конкурсе МОУ </a:t>
            </a:r>
            <a:r>
              <a:rPr lang="ru-RU" dirty="0" err="1">
                <a:solidFill>
                  <a:schemeClr val="dk1"/>
                </a:solidFill>
              </a:rPr>
              <a:t>г.о</a:t>
            </a:r>
            <a:r>
              <a:rPr lang="ru-RU" dirty="0">
                <a:solidFill>
                  <a:schemeClr val="dk1"/>
                </a:solidFill>
              </a:rPr>
              <a:t>. Саранск в сфере воспитательной работы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93372"/>
            <a:ext cx="2100912" cy="288000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93372"/>
            <a:ext cx="1701066" cy="239566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336" y="4941168"/>
            <a:ext cx="2286000" cy="1628775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393372"/>
            <a:ext cx="1747600" cy="239566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240" y="1393372"/>
            <a:ext cx="1747600" cy="239566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6605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3" y="1268760"/>
            <a:ext cx="8249241" cy="364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араллелограмм 3"/>
          <p:cNvSpPr/>
          <p:nvPr/>
        </p:nvSpPr>
        <p:spPr>
          <a:xfrm>
            <a:off x="1043608" y="116632"/>
            <a:ext cx="7848872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Победы лицея – победы лицеистов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3" y="4653136"/>
            <a:ext cx="432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2013/2014 учебный год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8384" y="5877272"/>
            <a:ext cx="36679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rgbClr val="FFFF00"/>
                </a:solidFill>
              </a:rPr>
              <a:t> ≈ 2500 дипломов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45224"/>
            <a:ext cx="303653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rgbClr val="FFFF00"/>
                </a:solidFill>
              </a:rPr>
              <a:t>536 лицеистов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3736422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" y="1268760"/>
            <a:ext cx="88392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араллелограмм 2"/>
          <p:cNvSpPr/>
          <p:nvPr/>
        </p:nvSpPr>
        <p:spPr>
          <a:xfrm>
            <a:off x="1043608" y="116632"/>
            <a:ext cx="7848872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Победы лицея – победы лицеистов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38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800959"/>
            <a:ext cx="3528392" cy="2652377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араллелограмм 1"/>
          <p:cNvSpPr/>
          <p:nvPr/>
        </p:nvSpPr>
        <p:spPr>
          <a:xfrm>
            <a:off x="1043608" y="116632"/>
            <a:ext cx="7848872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Главная задача лицея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3568" y="1268760"/>
            <a:ext cx="82089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+mj-lt"/>
              </a:rPr>
              <a:t>Подготовка </a:t>
            </a:r>
            <a:r>
              <a:rPr lang="ru-RU" sz="2800" b="1" dirty="0">
                <a:latin typeface="+mj-lt"/>
              </a:rPr>
              <a:t>школьников к </a:t>
            </a:r>
            <a:r>
              <a:rPr lang="ru-RU" sz="2800" b="1" u="sng" dirty="0">
                <a:latin typeface="+mj-lt"/>
              </a:rPr>
              <a:t>успешному</a:t>
            </a:r>
            <a:r>
              <a:rPr lang="ru-RU" sz="2800" b="1" dirty="0">
                <a:latin typeface="+mj-lt"/>
              </a:rPr>
              <a:t> обучению на естественных и технических факультетах </a:t>
            </a:r>
            <a:r>
              <a:rPr lang="ru-RU" sz="2800" b="1" dirty="0" smtClean="0">
                <a:latin typeface="+mj-lt"/>
              </a:rPr>
              <a:t>ведущих вузов страны.</a:t>
            </a:r>
            <a:endParaRPr lang="ru-RU" sz="2800" b="1" dirty="0">
              <a:latin typeface="+mj-lt"/>
            </a:endParaRPr>
          </a:p>
        </p:txBody>
      </p:sp>
      <p:pic>
        <p:nvPicPr>
          <p:cNvPr id="6" name="Picture 8" descr="ogarev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4476" y="2756892"/>
            <a:ext cx="1485900" cy="240030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2571744"/>
            <a:ext cx="3168352" cy="179625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600" dirty="0"/>
              <a:t>Многие выпускники успешно обучаются в Московском государственном университете, МФТИ, МИФИ, МАИ, МГТУ, РУДН и др. вузах Москвы, Санкт-Петербурга, Саратова, Самары…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0974" y="2132856"/>
            <a:ext cx="3505522" cy="15500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100% выпускников лицея становятся студентами вузов.</a:t>
            </a:r>
          </a:p>
          <a:p>
            <a:r>
              <a:rPr lang="ru-RU" dirty="0"/>
              <a:t>В Мордовском университете лицеисты учатся в ИФХ, на ФЭТ, математическом, экономическом, медицинском, филологическом и др. факультетах</a:t>
            </a:r>
          </a:p>
        </p:txBody>
      </p:sp>
      <p:pic>
        <p:nvPicPr>
          <p:cNvPr id="1028" name="Picture 4" descr="G:\Новая папка\Новая папка (2)\Новая папка\P102064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4286249"/>
            <a:ext cx="3168352" cy="229147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536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043608" y="116632"/>
            <a:ext cx="7848872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Базовые принципы деятельности лицея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85850" y="1268760"/>
            <a:ext cx="7632848" cy="409342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фундаментальность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 системность образования;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rgbClr val="000000"/>
                </a:solidFill>
                <a:cs typeface="Times New Roman" pitchFamily="18" charset="0"/>
              </a:rPr>
              <a:t>сбалансированность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учебных дисциплин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ru-RU" sz="2000" dirty="0">
              <a:solidFill>
                <a:srgbClr val="000000"/>
              </a:solidFill>
            </a:endParaRPr>
          </a:p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генерализация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при отборе учебного материала;</a:t>
            </a:r>
            <a:endParaRPr lang="ru-RU" sz="2000" dirty="0">
              <a:solidFill>
                <a:srgbClr val="000000"/>
              </a:solidFill>
            </a:endParaRPr>
          </a:p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активная </a:t>
            </a:r>
            <a:r>
              <a:rPr lang="ru-RU" sz="2000" b="1" dirty="0" err="1">
                <a:solidFill>
                  <a:srgbClr val="000000"/>
                </a:solidFill>
                <a:cs typeface="Times New Roman" pitchFamily="18" charset="0"/>
              </a:rPr>
              <a:t>межпредметная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интеграция;</a:t>
            </a:r>
            <a:endParaRPr lang="ru-RU" sz="2000" dirty="0">
              <a:solidFill>
                <a:srgbClr val="000000"/>
              </a:solidFill>
            </a:endParaRPr>
          </a:p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индивидуальная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работа учащихся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опора на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эксперимент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;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приобщение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детей к трудовой деятельности;</a:t>
            </a:r>
            <a:endParaRPr lang="ru-RU" sz="2000" dirty="0">
              <a:solidFill>
                <a:srgbClr val="000000"/>
              </a:solidFill>
            </a:endParaRPr>
          </a:p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повышенное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внимание к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языковой подготовке; </a:t>
            </a:r>
            <a:endParaRPr lang="ru-RU" sz="2000" dirty="0">
              <a:solidFill>
                <a:srgbClr val="000000"/>
              </a:solidFill>
            </a:endParaRPr>
          </a:p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максимальное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использование гуманитарного потенциала всех учебных дисциплин;</a:t>
            </a:r>
          </a:p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формирование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компетентности как главного современного критерия качества образования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5496234"/>
            <a:ext cx="8735230" cy="100288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2400"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b="0" dirty="0"/>
              <a:t>Каждый </a:t>
            </a:r>
            <a:r>
              <a:rPr lang="ru-RU" sz="1600" b="0" dirty="0" smtClean="0"/>
              <a:t>обучающийся должен </a:t>
            </a:r>
            <a:r>
              <a:rPr lang="ru-RU" sz="1600" b="0" dirty="0"/>
              <a:t>иметь возможность развивать одаренность в любых областях. Нельзя лишать ребенка права заниматься разными предметами, «натаскивая» его на решение узкого круга олимпиадных </a:t>
            </a:r>
            <a:r>
              <a:rPr lang="ru-RU" sz="1600" b="0" dirty="0" smtClean="0"/>
              <a:t>задач по одной учебной дисциплине.</a:t>
            </a:r>
            <a:endParaRPr lang="ru-RU" sz="1600" b="0" dirty="0"/>
          </a:p>
        </p:txBody>
      </p:sp>
    </p:spTree>
    <p:extLst>
      <p:ext uri="{BB962C8B-B14F-4D97-AF65-F5344CB8AC3E}">
        <p14:creationId xmlns="" xmlns:p14="http://schemas.microsoft.com/office/powerpoint/2010/main" val="330710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043608" y="116632"/>
            <a:ext cx="7848872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Повышенный уровень образования достигается за счет: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268761"/>
            <a:ext cx="8712968" cy="560153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введения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в учебный план дополнительных учебных дисциплин (</a:t>
            </a:r>
            <a:r>
              <a:rPr lang="ru-RU" sz="2000" b="1" dirty="0" err="1">
                <a:solidFill>
                  <a:srgbClr val="000000"/>
                </a:solidFill>
                <a:cs typeface="Times New Roman" pitchFamily="18" charset="0"/>
              </a:rPr>
              <a:t>спецдисциплин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):</a:t>
            </a:r>
          </a:p>
          <a:p>
            <a:pPr lvl="1"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Физика (</a:t>
            </a:r>
            <a:r>
              <a:rPr lang="ru-RU" sz="1400" b="1" i="1" dirty="0" smtClean="0">
                <a:solidFill>
                  <a:srgbClr val="000000"/>
                </a:solidFill>
                <a:cs typeface="Times New Roman" pitchFamily="18" charset="0"/>
              </a:rPr>
              <a:t>углубленно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pPr lvl="1"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Информатика (</a:t>
            </a:r>
            <a:r>
              <a:rPr lang="ru-RU" sz="1400" b="1" i="1" dirty="0" smtClean="0">
                <a:solidFill>
                  <a:srgbClr val="000000"/>
                </a:solidFill>
                <a:cs typeface="Times New Roman" pitchFamily="18" charset="0"/>
              </a:rPr>
              <a:t>углубленно</a:t>
            </a: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pPr lvl="1"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Технический английский язык</a:t>
            </a:r>
          </a:p>
          <a:p>
            <a:pPr lvl="1"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Исследовательский практикум</a:t>
            </a:r>
          </a:p>
          <a:p>
            <a:pPr lvl="1"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Техническое моделирование и дизайн</a:t>
            </a:r>
          </a:p>
          <a:p>
            <a:pPr lvl="1"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Лабораторный практикум по физике и по химии</a:t>
            </a:r>
          </a:p>
          <a:p>
            <a:pPr lvl="1"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1400" b="1" dirty="0" smtClean="0">
                <a:solidFill>
                  <a:srgbClr val="000000"/>
                </a:solidFill>
                <a:cs typeface="Times New Roman" pitchFamily="18" charset="0"/>
              </a:rPr>
              <a:t> Культура речи</a:t>
            </a:r>
          </a:p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введения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дополнительных вопросов в программы стандартных учебных дисциплин; </a:t>
            </a:r>
          </a:p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уплотнения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календарных планов прохождения учебных дисциплин; </a:t>
            </a:r>
          </a:p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актуализации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изучаемого материала, его направленности на цели, осознаваемые учеником как полезные для него лично;</a:t>
            </a:r>
          </a:p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введения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системы индивидуальной работы учащихся, кружковой работы;</a:t>
            </a:r>
          </a:p>
          <a:p>
            <a:pPr eaLnBrk="0" hangingPunct="0">
              <a:spcBef>
                <a:spcPts val="600"/>
              </a:spcBef>
              <a:buFont typeface="Wingdings" pitchFamily="2" charset="2"/>
              <a:buChar char="Ø"/>
              <a:tabLst>
                <a:tab pos="576263" algn="l"/>
              </a:tabLst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широкое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внедрение ИКТ. </a:t>
            </a:r>
          </a:p>
        </p:txBody>
      </p:sp>
    </p:spTree>
    <p:extLst>
      <p:ext uri="{BB962C8B-B14F-4D97-AF65-F5344CB8AC3E}">
        <p14:creationId xmlns="" xmlns:p14="http://schemas.microsoft.com/office/powerpoint/2010/main" val="16016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043608" y="116632"/>
            <a:ext cx="7848872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Новейшее техническое оснащение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8605501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Каждый учебный кабинет лицея оснащен </a:t>
            </a:r>
            <a:r>
              <a:rPr lang="ru-RU" sz="2000" dirty="0" smtClean="0"/>
              <a:t>компьютером, интерактивной доской, периферийной техникой.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303269" y="2476974"/>
            <a:ext cx="2605406" cy="1938992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Все компьютеры лицея подключены к единой высокоскоростной ЛВС с выделенными серверами.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764" y="4519849"/>
            <a:ext cx="3008925" cy="707886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lt1"/>
                </a:solidFill>
              </a:rPr>
              <a:t>Три компьютерных класса.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897" y="1200150"/>
            <a:ext cx="8115300" cy="40011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 smtClean="0"/>
              <a:t>лицее на один компьютер – 5 учеников.</a:t>
            </a:r>
          </a:p>
        </p:txBody>
      </p:sp>
      <p:pic>
        <p:nvPicPr>
          <p:cNvPr id="4098" name="Picture 2" descr="G:\Новая папка\Новая папка (2)\DSC_00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319" y="2419824"/>
            <a:ext cx="2962877" cy="198875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Новая папка\Новая папка (2)\DSC_00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91" y="2419824"/>
            <a:ext cx="2949840" cy="198000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4869160"/>
            <a:ext cx="3851544" cy="170367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231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043608" y="116632"/>
            <a:ext cx="7848872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Уникальное техническое оснащение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G:\Новая папка\Новая папка (2)\DSC_00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5188" y="-2587625"/>
            <a:ext cx="3218007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6897" y="1200150"/>
            <a:ext cx="8115300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Школа </a:t>
            </a:r>
            <a:r>
              <a:rPr lang="en-US" sz="2000" dirty="0" smtClean="0"/>
              <a:t>XXI</a:t>
            </a:r>
            <a:r>
              <a:rPr lang="ru-RU" sz="2000" dirty="0" smtClean="0"/>
              <a:t> века должна активно осваивать новые технические средства обучения.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654" y="2011794"/>
            <a:ext cx="861682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2013/14 учебном году 10 учебных кабинетов  оснащены </a:t>
            </a:r>
            <a:r>
              <a:rPr lang="ru-RU" dirty="0" err="1" smtClean="0"/>
              <a:t>документ-камерами</a:t>
            </a:r>
            <a:r>
              <a:rPr lang="ru-RU" dirty="0" smtClean="0"/>
              <a:t>. Это не только облегчает работу учителя по использованию печатных наглядных материалов, но и позволяет проверять работы учеников в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режиме </a:t>
            </a:r>
            <a:r>
              <a:rPr lang="en-US" dirty="0" smtClean="0"/>
              <a:t>on-line</a:t>
            </a:r>
            <a:r>
              <a:rPr lang="ru-RU" dirty="0" smtClean="0"/>
              <a:t>, снимать учебные видеофильмы и т.д.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37" y="2975549"/>
            <a:ext cx="2275355" cy="224122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14245" y="3544573"/>
            <a:ext cx="6278233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Проводится  эксперимент по использованию электронных учебников. Отрабатывается методика их использования с максимальным</a:t>
            </a:r>
          </a:p>
          <a:p>
            <a:r>
              <a:rPr lang="ru-RU" dirty="0" smtClean="0"/>
              <a:t>учебным и </a:t>
            </a:r>
            <a:r>
              <a:rPr lang="ru-RU" dirty="0" err="1" smtClean="0"/>
              <a:t>здоровьесберегаю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err="1" smtClean="0"/>
              <a:t>щим</a:t>
            </a:r>
            <a:r>
              <a:rPr lang="ru-RU" dirty="0" smtClean="0"/>
              <a:t> эффектом. Для проведения</a:t>
            </a:r>
            <a:br>
              <a:rPr lang="ru-RU" dirty="0" smtClean="0"/>
            </a:br>
            <a:r>
              <a:rPr lang="ru-RU" dirty="0" smtClean="0"/>
              <a:t>эксперимента закуплен</a:t>
            </a:r>
          </a:p>
          <a:p>
            <a:r>
              <a:rPr lang="ru-RU" dirty="0" smtClean="0"/>
              <a:t>комплект </a:t>
            </a:r>
            <a:r>
              <a:rPr lang="ru-RU" dirty="0" err="1" smtClean="0"/>
              <a:t>ридеров</a:t>
            </a:r>
            <a:r>
              <a:rPr lang="ru-RU" dirty="0" smtClean="0"/>
              <a:t> – планшет-</a:t>
            </a:r>
          </a:p>
          <a:p>
            <a:r>
              <a:rPr lang="ru-RU" dirty="0" err="1" smtClean="0"/>
              <a:t>ных</a:t>
            </a:r>
            <a:r>
              <a:rPr lang="ru-RU" dirty="0" smtClean="0"/>
              <a:t>  компьютеров.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490" y="4195000"/>
            <a:ext cx="3042665" cy="228199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654" y="6049108"/>
            <a:ext cx="556243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Все здание лицея является зоной </a:t>
            </a:r>
            <a:r>
              <a:rPr lang="en-US" dirty="0" err="1" smtClean="0"/>
              <a:t>WiFi</a:t>
            </a:r>
            <a:r>
              <a:rPr lang="ru-RU" dirty="0" smtClean="0"/>
              <a:t> доступа к </a:t>
            </a:r>
            <a:r>
              <a:rPr lang="en-US" dirty="0" smtClean="0"/>
              <a:t>Internet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95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043608" y="116632"/>
            <a:ext cx="7848872" cy="720080"/>
          </a:xfrm>
          <a:prstGeom prst="parallelogram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Уникальное техническое оснащение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G:\Новая папка\Новая папка (2)\DSC_00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05188" y="-2587625"/>
            <a:ext cx="3218007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6897" y="1200150"/>
            <a:ext cx="8115300" cy="7078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Школа </a:t>
            </a:r>
            <a:r>
              <a:rPr lang="en-US" sz="2000" dirty="0" smtClean="0"/>
              <a:t>XXI</a:t>
            </a:r>
            <a:r>
              <a:rPr lang="ru-RU" sz="2000" dirty="0" smtClean="0"/>
              <a:t> века должна активно осваивать новые технические средства обучения.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970" y="1992250"/>
            <a:ext cx="8677509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В лицее все учебные кабинеты оснащены интерактивными досками.</a:t>
            </a:r>
          </a:p>
        </p:txBody>
      </p:sp>
      <p:pic>
        <p:nvPicPr>
          <p:cNvPr id="6146" name="Picture 2" descr="G:\Новая папка\Новая папка (2)\SDC16960_preview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14970" y="2560278"/>
            <a:ext cx="3207145" cy="245719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699846" y="4044462"/>
            <a:ext cx="2998568" cy="254390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409815" y="2560278"/>
            <a:ext cx="3482664" cy="236341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74769" y="2560278"/>
            <a:ext cx="1619348" cy="109732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4547" y="5216769"/>
            <a:ext cx="405765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Все педагоги лицей прошли обучение по работе с ИД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637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643050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Качество образования в последние десять лет стало одной из ключевых тем российской образовательной политики в РФ, и не случайно, поскольку, по мнению многих теоретиков и практиков, является составной частью другой глобальной проблемы — </a:t>
            </a:r>
            <a:r>
              <a:rPr lang="ru-RU" sz="3600" dirty="0" err="1" smtClean="0"/>
              <a:t>проблемы</a:t>
            </a:r>
            <a:r>
              <a:rPr lang="ru-RU" sz="3600" dirty="0" smtClean="0"/>
              <a:t> качества жизни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1461</Words>
  <Application>Microsoft Office PowerPoint</Application>
  <PresentationFormat>Экран (4:3)</PresentationFormat>
  <Paragraphs>376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1_Тема Office</vt:lpstr>
      <vt:lpstr>2_Тема Office</vt:lpstr>
      <vt:lpstr>       Внутренний мониторинг качества образования как аспект управления образовательным учреждением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Основными индикативными показателями учебной деятельности по реализации цели и задач мониторинга в лицеем являются: </vt:lpstr>
      <vt:lpstr>Слайд 13</vt:lpstr>
      <vt:lpstr>Слайд 14</vt:lpstr>
      <vt:lpstr>Слайд 15</vt:lpstr>
      <vt:lpstr>Слайд 16</vt:lpstr>
      <vt:lpstr>Слайд 17</vt:lpstr>
      <vt:lpstr>ВСЕРОССИЙСКАЯ ОЛИМПИАДА ШКОЛЬНИКОВ</vt:lpstr>
      <vt:lpstr>ВСЕРОССИЙСКАЯ ОЛИМПИАДА ШКОЛЬНИКОВ</vt:lpstr>
      <vt:lpstr>ЕГЭ</vt:lpstr>
      <vt:lpstr>ЕГЭ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svsyrtsova</cp:lastModifiedBy>
  <cp:revision>74</cp:revision>
  <dcterms:created xsi:type="dcterms:W3CDTF">2012-05-01T14:34:28Z</dcterms:created>
  <dcterms:modified xsi:type="dcterms:W3CDTF">2014-08-20T10:49:02Z</dcterms:modified>
</cp:coreProperties>
</file>